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handoutMasterIdLst>
    <p:handoutMasterId r:id="rId54"/>
  </p:handoutMasterIdLst>
  <p:sldIdLst>
    <p:sldId id="9104" r:id="rId5"/>
    <p:sldId id="9222" r:id="rId6"/>
    <p:sldId id="9148" r:id="rId7"/>
    <p:sldId id="9142" r:id="rId8"/>
    <p:sldId id="9149" r:id="rId9"/>
    <p:sldId id="9151" r:id="rId10"/>
    <p:sldId id="9150" r:id="rId11"/>
    <p:sldId id="9152" r:id="rId12"/>
    <p:sldId id="9153" r:id="rId13"/>
    <p:sldId id="9154" r:id="rId14"/>
    <p:sldId id="9155" r:id="rId15"/>
    <p:sldId id="9156" r:id="rId16"/>
    <p:sldId id="9157" r:id="rId17"/>
    <p:sldId id="9158" r:id="rId18"/>
    <p:sldId id="9159" r:id="rId19"/>
    <p:sldId id="9160" r:id="rId20"/>
    <p:sldId id="9161" r:id="rId21"/>
    <p:sldId id="9162" r:id="rId22"/>
    <p:sldId id="9163" r:id="rId23"/>
    <p:sldId id="9164" r:id="rId24"/>
    <p:sldId id="9165" r:id="rId25"/>
    <p:sldId id="9166" r:id="rId26"/>
    <p:sldId id="9167" r:id="rId27"/>
    <p:sldId id="9168" r:id="rId28"/>
    <p:sldId id="9169" r:id="rId29"/>
    <p:sldId id="9170" r:id="rId30"/>
    <p:sldId id="9171" r:id="rId31"/>
    <p:sldId id="9172" r:id="rId32"/>
    <p:sldId id="9173" r:id="rId33"/>
    <p:sldId id="9176" r:id="rId34"/>
    <p:sldId id="9177" r:id="rId35"/>
    <p:sldId id="9178" r:id="rId36"/>
    <p:sldId id="9179" r:id="rId37"/>
    <p:sldId id="9182" r:id="rId38"/>
    <p:sldId id="9183" r:id="rId39"/>
    <p:sldId id="9184" r:id="rId40"/>
    <p:sldId id="9185" r:id="rId41"/>
    <p:sldId id="9186" r:id="rId42"/>
    <p:sldId id="9187" r:id="rId43"/>
    <p:sldId id="9188" r:id="rId44"/>
    <p:sldId id="9189" r:id="rId45"/>
    <p:sldId id="9190" r:id="rId46"/>
    <p:sldId id="9191" r:id="rId47"/>
    <p:sldId id="9192" r:id="rId48"/>
    <p:sldId id="9193" r:id="rId49"/>
    <p:sldId id="9194" r:id="rId50"/>
    <p:sldId id="9138" r:id="rId51"/>
    <p:sldId id="91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19" autoAdjust="0"/>
  </p:normalViewPr>
  <p:slideViewPr>
    <p:cSldViewPr showGuides="1">
      <p:cViewPr>
        <p:scale>
          <a:sx n="75" d="100"/>
          <a:sy n="75" d="100"/>
        </p:scale>
        <p:origin x="-974" y="-18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44"/>
    </p:cViewPr>
  </p:sorterViewPr>
  <p:notesViewPr>
    <p:cSldViewPr>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2306DA94-76BA-2545-88A6-170E46B65A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 xmlns:a16="http://schemas.microsoft.com/office/drawing/2014/main" id="{6EC25672-1027-D64D-BA2B-FE01FBA819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C19F0-02E9-4D49-BA7A-58EE6A303008}" type="datetimeFigureOut">
              <a:rPr kumimoji="1" lang="zh-CN" altLang="en-US" smtClean="0"/>
              <a:t>2020/8/30</a:t>
            </a:fld>
            <a:endParaRPr kumimoji="1" lang="zh-CN" altLang="en-US"/>
          </a:p>
        </p:txBody>
      </p:sp>
      <p:sp>
        <p:nvSpPr>
          <p:cNvPr id="4" name="页脚占位符 3">
            <a:extLst>
              <a:ext uri="{FF2B5EF4-FFF2-40B4-BE49-F238E27FC236}">
                <a16:creationId xmlns="" xmlns:a16="http://schemas.microsoft.com/office/drawing/2014/main" id="{E0CF80BC-47C1-AF44-9286-14F006558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 xmlns:a16="http://schemas.microsoft.com/office/drawing/2014/main" id="{2B4F1F83-301D-6140-8A72-6CD00D31BB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EE3EE-EF71-0F4C-BE61-A5B2965740F3}" type="slidenum">
              <a:rPr kumimoji="1" lang="zh-CN" altLang="en-US" smtClean="0"/>
              <a:t>‹#›</a:t>
            </a:fld>
            <a:endParaRPr kumimoji="1" lang="zh-CN" altLang="en-US"/>
          </a:p>
        </p:txBody>
      </p:sp>
    </p:spTree>
    <p:extLst>
      <p:ext uri="{BB962C8B-B14F-4D97-AF65-F5344CB8AC3E}">
        <p14:creationId xmlns:p14="http://schemas.microsoft.com/office/powerpoint/2010/main" val="905434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大家上午好，我是来自西安近代化学研究所的付小龙，我汇报的题目是推进剂浇铸工艺仿真。</a:t>
            </a:r>
            <a:endParaRPr lang="zh-CN" altLang="en-US" dirty="0"/>
          </a:p>
        </p:txBody>
      </p:sp>
      <p:sp>
        <p:nvSpPr>
          <p:cNvPr id="4" name="灯片编号占位符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304422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为监测球釜内部流场的分布，在球釜内部设置了</a:t>
            </a:r>
            <a:r>
              <a:rPr lang="en-US" altLang="zh-CN" dirty="0" smtClean="0"/>
              <a:t>6</a:t>
            </a:r>
            <a:r>
              <a:rPr lang="zh-CN" altLang="en-US" dirty="0" smtClean="0"/>
              <a:t>个监测点。</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146928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仿真所使用的理论方法主要为</a:t>
            </a:r>
            <a:r>
              <a:rPr lang="en-US" altLang="zh-CN" dirty="0" smtClean="0"/>
              <a:t>CFD</a:t>
            </a:r>
            <a:r>
              <a:rPr lang="zh-CN" altLang="en-US" dirty="0" smtClean="0"/>
              <a:t>的有限体积法</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33234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流体模型采用</a:t>
            </a:r>
            <a:r>
              <a:rPr lang="en-US" altLang="zh-CN" dirty="0" smtClean="0"/>
              <a:t>k-e RNG</a:t>
            </a:r>
            <a:r>
              <a:rPr lang="zh-CN" altLang="en-US" dirty="0" smtClean="0"/>
              <a:t>模型</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279882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坐标系采用</a:t>
            </a:r>
            <a:r>
              <a:rPr lang="en-US" altLang="zh-CN" dirty="0" smtClean="0"/>
              <a:t>MRF</a:t>
            </a:r>
            <a:r>
              <a:rPr lang="zh-CN" altLang="en-US" dirty="0" smtClean="0"/>
              <a:t>多参考坐标系。</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94196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在微观成球、混合等过程中分别采用了</a:t>
            </a:r>
            <a:r>
              <a:rPr lang="en-US" altLang="zh-CN" dirty="0" smtClean="0"/>
              <a:t>VOF</a:t>
            </a:r>
            <a:r>
              <a:rPr lang="zh-CN" altLang="en-US" dirty="0" smtClean="0"/>
              <a:t>模型、</a:t>
            </a:r>
            <a:r>
              <a:rPr lang="en-US" altLang="zh-CN" dirty="0" smtClean="0"/>
              <a:t>Mixture</a:t>
            </a:r>
            <a:r>
              <a:rPr lang="zh-CN" altLang="en-US" dirty="0" smtClean="0"/>
              <a:t>模型和</a:t>
            </a:r>
            <a:r>
              <a:rPr lang="en-US" altLang="zh-CN" dirty="0" smtClean="0"/>
              <a:t>Eulerian</a:t>
            </a:r>
            <a:r>
              <a:rPr lang="en-US" altLang="zh-CN" baseline="0" dirty="0" smtClean="0"/>
              <a:t> </a:t>
            </a:r>
            <a:r>
              <a:rPr lang="zh-CN" altLang="en-US" baseline="0" dirty="0" smtClean="0"/>
              <a:t>模型</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248047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0" i="0" kern="1200" dirty="0" smtClean="0">
                <a:solidFill>
                  <a:schemeClr val="tx1"/>
                </a:solidFill>
                <a:effectLst/>
                <a:latin typeface="Calibri" panose="020F0502020204030204" pitchFamily="34" charset="0"/>
                <a:ea typeface="+mn-ea"/>
                <a:cs typeface="+mn-cs"/>
              </a:rPr>
              <a:t>直径为</a:t>
            </a:r>
            <a:r>
              <a:rPr lang="en-US" altLang="zh-CN" sz="1200" b="0" i="0" kern="1200" dirty="0" smtClean="0">
                <a:solidFill>
                  <a:schemeClr val="tx1"/>
                </a:solidFill>
                <a:effectLst/>
                <a:latin typeface="Calibri" panose="020F0502020204030204" pitchFamily="34" charset="0"/>
                <a:ea typeface="+mn-ea"/>
                <a:cs typeface="+mn-cs"/>
              </a:rPr>
              <a:t>d1</a:t>
            </a:r>
            <a:r>
              <a:rPr lang="zh-CN" altLang="zh-CN" sz="1200" b="0" i="0" kern="1200" dirty="0" smtClean="0">
                <a:solidFill>
                  <a:schemeClr val="tx1"/>
                </a:solidFill>
                <a:effectLst/>
                <a:latin typeface="Calibri" panose="020F0502020204030204" pitchFamily="34" charset="0"/>
                <a:ea typeface="+mn-ea"/>
                <a:cs typeface="+mn-cs"/>
              </a:rPr>
              <a:t>时</a:t>
            </a:r>
            <a:r>
              <a:rPr lang="en-US" altLang="zh-CN" sz="1200" b="0" i="0" kern="1200" dirty="0" smtClean="0">
                <a:solidFill>
                  <a:schemeClr val="tx1"/>
                </a:solidFill>
                <a:effectLst/>
                <a:latin typeface="Calibri" panose="020F0502020204030204" pitchFamily="34" charset="0"/>
                <a:ea typeface="+mn-ea"/>
                <a:cs typeface="+mn-cs"/>
              </a:rPr>
              <a:t>0.2s</a:t>
            </a:r>
            <a:r>
              <a:rPr lang="zh-CN" altLang="zh-CN" sz="1200" b="0" i="0" kern="1200" dirty="0" smtClean="0">
                <a:solidFill>
                  <a:schemeClr val="tx1"/>
                </a:solidFill>
                <a:effectLst/>
                <a:latin typeface="Calibri" panose="020F0502020204030204" pitchFamily="34" charset="0"/>
                <a:ea typeface="+mn-ea"/>
                <a:cs typeface="+mn-cs"/>
              </a:rPr>
              <a:t>时刻速度场分布，可以看到液滴有变形。</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33</a:t>
            </a:fld>
            <a:endParaRPr lang="en-US" dirty="0"/>
          </a:p>
        </p:txBody>
      </p:sp>
    </p:spTree>
    <p:extLst>
      <p:ext uri="{BB962C8B-B14F-4D97-AF65-F5344CB8AC3E}">
        <p14:creationId xmlns:p14="http://schemas.microsoft.com/office/powerpoint/2010/main" val="72054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0" i="0" kern="1200" dirty="0" smtClean="0">
                <a:solidFill>
                  <a:schemeClr val="tx1"/>
                </a:solidFill>
                <a:effectLst/>
                <a:latin typeface="Calibri" panose="020F0502020204030204" pitchFamily="34" charset="0"/>
                <a:ea typeface="+mn-ea"/>
                <a:cs typeface="+mn-cs"/>
              </a:rPr>
              <a:t>液滴为</a:t>
            </a:r>
            <a:r>
              <a:rPr lang="en-US" altLang="zh-CN" sz="1200" b="0" i="0" kern="1200" dirty="0" smtClean="0">
                <a:solidFill>
                  <a:schemeClr val="tx1"/>
                </a:solidFill>
                <a:effectLst/>
                <a:latin typeface="Calibri" panose="020F0502020204030204" pitchFamily="34" charset="0"/>
                <a:ea typeface="+mn-ea"/>
                <a:cs typeface="+mn-cs"/>
              </a:rPr>
              <a:t>d2</a:t>
            </a:r>
            <a:r>
              <a:rPr lang="zh-CN" altLang="zh-CN" sz="1200" b="0" i="0" kern="1200" dirty="0" smtClean="0">
                <a:solidFill>
                  <a:schemeClr val="tx1"/>
                </a:solidFill>
                <a:effectLst/>
                <a:latin typeface="Calibri" panose="020F0502020204030204" pitchFamily="34" charset="0"/>
                <a:ea typeface="+mn-ea"/>
                <a:cs typeface="+mn-cs"/>
              </a:rPr>
              <a:t>时</a:t>
            </a:r>
            <a:r>
              <a:rPr lang="en-US" altLang="zh-CN" sz="1200" b="0" i="0" kern="1200" dirty="0" smtClean="0">
                <a:solidFill>
                  <a:schemeClr val="tx1"/>
                </a:solidFill>
                <a:effectLst/>
                <a:latin typeface="Calibri" panose="020F0502020204030204" pitchFamily="34" charset="0"/>
                <a:ea typeface="+mn-ea"/>
                <a:cs typeface="+mn-cs"/>
              </a:rPr>
              <a:t>0.2s</a:t>
            </a:r>
            <a:r>
              <a:rPr lang="zh-CN" altLang="zh-CN" sz="1200" b="0" i="0" kern="1200" dirty="0" smtClean="0">
                <a:solidFill>
                  <a:schemeClr val="tx1"/>
                </a:solidFill>
                <a:effectLst/>
                <a:latin typeface="Calibri" panose="020F0502020204030204" pitchFamily="34" charset="0"/>
                <a:ea typeface="+mn-ea"/>
                <a:cs typeface="+mn-cs"/>
              </a:rPr>
              <a:t>时刻体积分数分布，可以看到液滴有微小变形。</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34</a:t>
            </a:fld>
            <a:endParaRPr lang="en-US" dirty="0"/>
          </a:p>
        </p:txBody>
      </p:sp>
    </p:spTree>
    <p:extLst>
      <p:ext uri="{BB962C8B-B14F-4D97-AF65-F5344CB8AC3E}">
        <p14:creationId xmlns:p14="http://schemas.microsoft.com/office/powerpoint/2010/main" val="4014310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0" i="0" kern="1200" dirty="0" smtClean="0">
                <a:solidFill>
                  <a:schemeClr val="tx1"/>
                </a:solidFill>
                <a:effectLst/>
                <a:latin typeface="Calibri" panose="020F0502020204030204" pitchFamily="34" charset="0"/>
                <a:ea typeface="+mn-ea"/>
                <a:cs typeface="+mn-cs"/>
              </a:rPr>
              <a:t>液滴为</a:t>
            </a:r>
            <a:r>
              <a:rPr lang="en-US" altLang="zh-CN" sz="1200" b="0" i="0" kern="1200" dirty="0" smtClean="0">
                <a:solidFill>
                  <a:schemeClr val="tx1"/>
                </a:solidFill>
                <a:effectLst/>
                <a:latin typeface="Calibri" panose="020F0502020204030204" pitchFamily="34" charset="0"/>
                <a:ea typeface="+mn-ea"/>
                <a:cs typeface="+mn-cs"/>
              </a:rPr>
              <a:t>d3</a:t>
            </a:r>
            <a:r>
              <a:rPr lang="zh-CN" altLang="zh-CN" sz="1200" b="0" i="0" kern="1200" dirty="0" smtClean="0">
                <a:solidFill>
                  <a:schemeClr val="tx1"/>
                </a:solidFill>
                <a:effectLst/>
                <a:latin typeface="Calibri" panose="020F0502020204030204" pitchFamily="34" charset="0"/>
                <a:ea typeface="+mn-ea"/>
                <a:cs typeface="+mn-cs"/>
              </a:rPr>
              <a:t>时</a:t>
            </a:r>
            <a:r>
              <a:rPr lang="en-US" altLang="zh-CN" sz="1200" b="0" i="0" kern="1200" dirty="0" smtClean="0">
                <a:solidFill>
                  <a:schemeClr val="tx1"/>
                </a:solidFill>
                <a:effectLst/>
                <a:latin typeface="Calibri" panose="020F0502020204030204" pitchFamily="34" charset="0"/>
                <a:ea typeface="+mn-ea"/>
                <a:cs typeface="+mn-cs"/>
              </a:rPr>
              <a:t>0.2s</a:t>
            </a:r>
            <a:r>
              <a:rPr lang="zh-CN" altLang="zh-CN" sz="1200" b="0" i="0" kern="1200" dirty="0" smtClean="0">
                <a:solidFill>
                  <a:schemeClr val="tx1"/>
                </a:solidFill>
                <a:effectLst/>
                <a:latin typeface="Calibri" panose="020F0502020204030204" pitchFamily="34" charset="0"/>
                <a:ea typeface="+mn-ea"/>
                <a:cs typeface="+mn-cs"/>
              </a:rPr>
              <a:t>时刻体积分数分布，可以看到液滴外形基本没有变化。</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35</a:t>
            </a:fld>
            <a:endParaRPr lang="en-US" dirty="0"/>
          </a:p>
        </p:txBody>
      </p:sp>
    </p:spTree>
    <p:extLst>
      <p:ext uri="{BB962C8B-B14F-4D97-AF65-F5344CB8AC3E}">
        <p14:creationId xmlns:p14="http://schemas.microsoft.com/office/powerpoint/2010/main" val="263206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以上是三种粒径的液滴的局部放大图，可以看出直径较小的液滴在搅拌桨的作用下的形变较小。</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36</a:t>
            </a:fld>
            <a:endParaRPr lang="en-US" dirty="0"/>
          </a:p>
        </p:txBody>
      </p:sp>
    </p:spTree>
    <p:extLst>
      <p:ext uri="{BB962C8B-B14F-4D97-AF65-F5344CB8AC3E}">
        <p14:creationId xmlns:p14="http://schemas.microsoft.com/office/powerpoint/2010/main" val="323079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以</a:t>
            </a:r>
            <a:r>
              <a:rPr lang="en-US" altLang="zh-CN" dirty="0" smtClean="0"/>
              <a:t>d1</a:t>
            </a:r>
            <a:r>
              <a:rPr lang="zh-CN" altLang="en-US" dirty="0" smtClean="0"/>
              <a:t>液滴为例，分析搅拌的不同时刻和位置对液滴形状的影响。</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37</a:t>
            </a:fld>
            <a:endParaRPr lang="en-US" dirty="0"/>
          </a:p>
        </p:txBody>
      </p:sp>
    </p:spTree>
    <p:extLst>
      <p:ext uri="{BB962C8B-B14F-4D97-AF65-F5344CB8AC3E}">
        <p14:creationId xmlns:p14="http://schemas.microsoft.com/office/powerpoint/2010/main" val="368058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改性双基推进剂的原材料主要包括硝化棉、硝化甘油、黑索金。而制备改性双基推进剂的主要方法之一就是推进剂浇铸工艺。推进剂浇铸工艺主要包括球形药制造工艺、捏合工艺和浇铸工艺。将硝化棉由絮状物制成易分散的球状物的工艺为球形药制造工艺；近年来，我们采用</a:t>
            </a:r>
            <a:r>
              <a:rPr lang="en-US" altLang="zh-CN" dirty="0" smtClean="0"/>
              <a:t>ANSYS-Fluent</a:t>
            </a:r>
            <a:r>
              <a:rPr lang="zh-CN" altLang="en-US" dirty="0" smtClean="0"/>
              <a:t>等软件开展了改性双基推进剂浇铸工艺中的球形药制造工艺进行了仿真研究，在此进行汇报。</a:t>
            </a:r>
          </a:p>
          <a:p>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65468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可以看出，随着搅拌的进行，液滴在表面张力的作用下由球扁形逐渐变为圆球形。在实际工艺中，球形药的圆球度越高，所获得的球形药的质量越好。</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38</a:t>
            </a:fld>
            <a:endParaRPr lang="en-US" dirty="0"/>
          </a:p>
        </p:txBody>
      </p:sp>
    </p:spTree>
    <p:extLst>
      <p:ext uri="{BB962C8B-B14F-4D97-AF65-F5344CB8AC3E}">
        <p14:creationId xmlns:p14="http://schemas.microsoft.com/office/powerpoint/2010/main" val="32486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采用群体平衡模型对球形药的宏观成球概率进行了分析。</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39</a:t>
            </a:fld>
            <a:endParaRPr lang="en-US" dirty="0"/>
          </a:p>
        </p:txBody>
      </p:sp>
    </p:spTree>
    <p:extLst>
      <p:ext uri="{BB962C8B-B14F-4D97-AF65-F5344CB8AC3E}">
        <p14:creationId xmlns:p14="http://schemas.microsoft.com/office/powerpoint/2010/main" val="3028172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初始时刻预设六种液滴的粒径分布。</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40</a:t>
            </a:fld>
            <a:endParaRPr lang="en-US" dirty="0"/>
          </a:p>
        </p:txBody>
      </p:sp>
    </p:spTree>
    <p:extLst>
      <p:ext uri="{BB962C8B-B14F-4D97-AF65-F5344CB8AC3E}">
        <p14:creationId xmlns:p14="http://schemas.microsoft.com/office/powerpoint/2010/main" val="205480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得到不同粒径的液滴体积分数随时间变化的曲线图</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41</a:t>
            </a:fld>
            <a:endParaRPr lang="en-US" dirty="0"/>
          </a:p>
        </p:txBody>
      </p:sp>
    </p:spTree>
    <p:extLst>
      <p:ext uri="{BB962C8B-B14F-4D97-AF65-F5344CB8AC3E}">
        <p14:creationId xmlns:p14="http://schemas.microsoft.com/office/powerpoint/2010/main" val="13985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得到液滴粒径分布不同时刻的直方图</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42</a:t>
            </a:fld>
            <a:endParaRPr lang="en-US" dirty="0"/>
          </a:p>
        </p:txBody>
      </p:sp>
    </p:spTree>
    <p:extLst>
      <p:ext uri="{BB962C8B-B14F-4D97-AF65-F5344CB8AC3E}">
        <p14:creationId xmlns:p14="http://schemas.microsoft.com/office/powerpoint/2010/main" val="354705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分析获得不同时刻液滴粒径分布的百分比。</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43</a:t>
            </a:fld>
            <a:endParaRPr lang="en-US" dirty="0"/>
          </a:p>
        </p:txBody>
      </p:sp>
    </p:spTree>
    <p:extLst>
      <p:ext uri="{BB962C8B-B14F-4D97-AF65-F5344CB8AC3E}">
        <p14:creationId xmlns:p14="http://schemas.microsoft.com/office/powerpoint/2010/main" val="1242959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第七步为分析乙酸乙酯的挥发过程。</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44</a:t>
            </a:fld>
            <a:endParaRPr lang="en-US" dirty="0"/>
          </a:p>
        </p:txBody>
      </p:sp>
    </p:spTree>
    <p:extLst>
      <p:ext uri="{BB962C8B-B14F-4D97-AF65-F5344CB8AC3E}">
        <p14:creationId xmlns:p14="http://schemas.microsoft.com/office/powerpoint/2010/main" val="140157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46</a:t>
            </a:fld>
            <a:endParaRPr lang="en-US" dirty="0"/>
          </a:p>
        </p:txBody>
      </p:sp>
    </p:spTree>
    <p:extLst>
      <p:ext uri="{BB962C8B-B14F-4D97-AF65-F5344CB8AC3E}">
        <p14:creationId xmlns:p14="http://schemas.microsoft.com/office/powerpoint/2010/main" val="47199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7FDDAD7-A41A-4414-8211-C5E2AC7F93EC}" type="slidenum">
              <a:rPr lang="en-US" smtClean="0"/>
              <a:pPr/>
              <a:t>48</a:t>
            </a:fld>
            <a:endParaRPr lang="en-US" dirty="0"/>
          </a:p>
        </p:txBody>
      </p:sp>
    </p:spTree>
    <p:extLst>
      <p:ext uri="{BB962C8B-B14F-4D97-AF65-F5344CB8AC3E}">
        <p14:creationId xmlns:p14="http://schemas.microsoft.com/office/powerpoint/2010/main" val="162021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球形药制备</a:t>
            </a:r>
            <a:r>
              <a:rPr lang="zh-CN" altLang="zh-CN" sz="1200" dirty="0" smtClean="0">
                <a:latin typeface="Times New Roman" panose="02020603050405020304" pitchFamily="18" charset="0"/>
                <a:ea typeface="宋体" panose="02010600030101010101" pitchFamily="2" charset="-122"/>
                <a:cs typeface="Times New Roman" panose="02020603050405020304" pitchFamily="18" charset="0"/>
              </a:rPr>
              <a:t>工艺过程</a:t>
            </a:r>
            <a:r>
              <a:rPr lang="zh-CN" altLang="en-US" sz="1200" dirty="0" smtClean="0">
                <a:latin typeface="Times New Roman" panose="02020603050405020304" pitchFamily="18" charset="0"/>
                <a:ea typeface="宋体" panose="02010600030101010101" pitchFamily="2" charset="-122"/>
                <a:cs typeface="Times New Roman" panose="02020603050405020304" pitchFamily="18" charset="0"/>
              </a:rPr>
              <a:t>主要包括硝化棉在乙酸乙酯溶剂中进行分散，硝化棉的乙酸乙酯溶液与水形成悬浮液，硝化棉的悬浮液在搅拌的条件下形成球形化，在脱水剂的条件下进行脱水处理，在真空条件下进行溶剂驱除，最后进行固液分离、清洗筛分、烘干为成品球形药。在整个过程中，硝化棉成球的主要过程为溶剂分散、悬浮液制备、搅拌成球和溶剂驱除过程。因此，本研究对以上过程开展仿真研究。</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4300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81727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仿真流程</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144638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根据球釜的几何尺寸，对局部模型进行简化，绘制了球釜模型</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276350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螺旋桨与分散盘是影响球釜内部流场最重要的因素，因此将内部的螺旋桨与分散盘的模型进行精细绘制。</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313005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划分了球釜以及螺旋桨的网格，并对关键部位进行了局部加密。</a:t>
            </a:r>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13301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10965881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sp>
        <p:nvSpPr>
          <p:cNvPr id="4" name="Black Background">
            <a:extLst>
              <a:ext uri="{FF2B5EF4-FFF2-40B4-BE49-F238E27FC236}">
                <a16:creationId xmlns="" xmlns:a16="http://schemas.microsoft.com/office/drawing/2014/main" id="{9F7ED9D4-4466-3D4A-A1D8-243DBFC4D97A}"/>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Texture">
            <a:extLst>
              <a:ext uri="{FF2B5EF4-FFF2-40B4-BE49-F238E27FC236}">
                <a16:creationId xmlns="" xmlns:a16="http://schemas.microsoft.com/office/drawing/2014/main" id="{8E2E9555-C0E3-6242-8DEA-C2B96DDEBFBF}"/>
              </a:ext>
            </a:extLst>
          </p:cNvPr>
          <p:cNvPicPr>
            <a:picLocks noChangeAspect="1"/>
          </p:cNvPicPr>
          <p:nvPr userDrawn="1"/>
        </p:nvPicPr>
        <p:blipFill rotWithShape="1">
          <a:blip r:embed="rId2" cstate="email">
            <a:alphaModFix amt="25000"/>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b="28074"/>
          <a:stretch/>
        </p:blipFill>
        <p:spPr>
          <a:xfrm>
            <a:off x="1" y="-8701"/>
            <a:ext cx="12191999" cy="6852605"/>
          </a:xfrm>
          <a:prstGeom prst="rect">
            <a:avLst/>
          </a:prstGeom>
        </p:spPr>
      </p:pic>
      <p:sp>
        <p:nvSpPr>
          <p:cNvPr id="10" name="Title">
            <a:extLst>
              <a:ext uri="{FF2B5EF4-FFF2-40B4-BE49-F238E27FC236}">
                <a16:creationId xmlns="" xmlns:a16="http://schemas.microsoft.com/office/drawing/2014/main" id="{23B808CC-F74C-B743-BAB4-F4C99E195655}"/>
              </a:ext>
            </a:extLst>
          </p:cNvPr>
          <p:cNvSpPr>
            <a:spLocks noGrp="1"/>
          </p:cNvSpPr>
          <p:nvPr>
            <p:ph type="body" sz="quarter" idx="10" hasCustomPrompt="1"/>
          </p:nvPr>
        </p:nvSpPr>
        <p:spPr>
          <a:xfrm>
            <a:off x="3719512" y="2423804"/>
            <a:ext cx="8208487" cy="1725196"/>
          </a:xfrm>
          <a:prstGeom prst="rect">
            <a:avLst/>
          </a:prstGeom>
        </p:spPr>
        <p:txBody>
          <a:bodyPr anchor="ctr">
            <a:normAutofit/>
          </a:bodyPr>
          <a:lstStyle>
            <a:lvl1pPr marL="0" indent="0" algn="ctr">
              <a:buNone/>
              <a:defRPr sz="4000" b="1" i="0" baseline="0">
                <a:solidFill>
                  <a:schemeClr val="bg1"/>
                </a:solidFill>
                <a:latin typeface="+mn-lt"/>
                <a:ea typeface="+mn-ea"/>
                <a:cs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err="1"/>
              <a:t>演讲主题</a:t>
            </a:r>
            <a:endParaRPr lang="en-US" dirty="0"/>
          </a:p>
        </p:txBody>
      </p:sp>
      <p:sp>
        <p:nvSpPr>
          <p:cNvPr id="13" name="Presenter">
            <a:extLst>
              <a:ext uri="{FF2B5EF4-FFF2-40B4-BE49-F238E27FC236}">
                <a16:creationId xmlns="" xmlns:a16="http://schemas.microsoft.com/office/drawing/2014/main" id="{9AFE08CF-AC0B-7143-9A94-E8A35CBC7D4B}"/>
              </a:ext>
            </a:extLst>
          </p:cNvPr>
          <p:cNvSpPr>
            <a:spLocks noGrp="1"/>
          </p:cNvSpPr>
          <p:nvPr>
            <p:ph type="body" sz="quarter" idx="12"/>
          </p:nvPr>
        </p:nvSpPr>
        <p:spPr>
          <a:xfrm>
            <a:off x="4869318" y="4653000"/>
            <a:ext cx="5908874" cy="1369223"/>
          </a:xfrm>
          <a:prstGeom prst="rect">
            <a:avLst/>
          </a:prstGeom>
        </p:spPr>
        <p:txBody>
          <a:bodyPr anchor="t">
            <a:norm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kumimoji="0" lang="zh-CN" altLang="en-US" sz="2000" b="0" i="0" u="none" strike="noStrike" kern="1200" cap="none" spc="80" normalizeH="0" baseline="0" noProof="0" dirty="0" smtClean="0">
                <a:ln>
                  <a:noFill/>
                </a:ln>
                <a:solidFill>
                  <a:prstClr val="white"/>
                </a:solidFill>
                <a:effectLst/>
                <a:uLnTx/>
                <a:uFillTx/>
                <a:latin typeface="Calibri Light" panose="020F0302020204030204" pitchFamily="34" charset="0"/>
                <a:ea typeface="+mj-ea"/>
                <a:cs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zh-CN" altLang="en-US" smtClean="0"/>
              <a:t>单击此处编辑母版文本样式</a:t>
            </a:r>
          </a:p>
        </p:txBody>
      </p:sp>
      <p:pic>
        <p:nvPicPr>
          <p:cNvPr id="9" name="Yellow bar">
            <a:extLst>
              <a:ext uri="{FF2B5EF4-FFF2-40B4-BE49-F238E27FC236}">
                <a16:creationId xmlns="" xmlns:a16="http://schemas.microsoft.com/office/drawing/2014/main" id="{0211D733-06FA-464A-AA08-A0B7ACF78F92}"/>
              </a:ext>
            </a:extLst>
          </p:cNvPr>
          <p:cNvPicPr>
            <a:picLocks noChangeAspect="1"/>
          </p:cNvPicPr>
          <p:nvPr userDrawn="1"/>
        </p:nvPicPr>
        <p:blipFill rotWithShape="1">
          <a:blip r:embed="rId4"/>
          <a:srcRect l="21360"/>
          <a:stretch/>
        </p:blipFill>
        <p:spPr>
          <a:xfrm>
            <a:off x="0" y="14095"/>
            <a:ext cx="3695286" cy="6858001"/>
          </a:xfrm>
          <a:prstGeom prst="rect">
            <a:avLst/>
          </a:prstGeom>
        </p:spPr>
      </p:pic>
      <p:pic>
        <p:nvPicPr>
          <p:cNvPr id="5" name="图片 4" descr="手机屏幕的截图&#10;&#10;描述已自动生成">
            <a:extLst>
              <a:ext uri="{FF2B5EF4-FFF2-40B4-BE49-F238E27FC236}">
                <a16:creationId xmlns="" xmlns:a16="http://schemas.microsoft.com/office/drawing/2014/main" id="{D07A03A9-B03B-4AB8-8DEF-C8E8304A4E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27848" y="-27384"/>
            <a:ext cx="5852172" cy="2712726"/>
          </a:xfrm>
          <a:prstGeom prst="rect">
            <a:avLst/>
          </a:prstGeom>
        </p:spPr>
      </p:pic>
    </p:spTree>
    <p:extLst>
      <p:ext uri="{BB962C8B-B14F-4D97-AF65-F5344CB8AC3E}">
        <p14:creationId xmlns:p14="http://schemas.microsoft.com/office/powerpoint/2010/main" val="805659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 xmlns:p15="http://schemas.microsoft.com/office/powerpoint/2012/main">
        <p15:guide id="2" pos="7650" userDrawn="1">
          <p15:clr>
            <a:srgbClr val="FBAE40"/>
          </p15:clr>
        </p15:guide>
        <p15:guide id="3" pos="2343" userDrawn="1">
          <p15:clr>
            <a:srgbClr val="FBAE40"/>
          </p15:clr>
        </p15:guide>
        <p15:guide id="4" pos="50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 Divider">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0FB69D8B-3849-A240-8C91-34D6FFA0BAB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3718560" y="-12916"/>
            <a:ext cx="8473440" cy="6870916"/>
          </a:xfrm>
          <a:prstGeom prst="rect">
            <a:avLst/>
          </a:prstGeom>
        </p:spPr>
      </p:pic>
      <p:sp>
        <p:nvSpPr>
          <p:cNvPr id="7" name="Rectangle 17">
            <a:extLst>
              <a:ext uri="{FF2B5EF4-FFF2-40B4-BE49-F238E27FC236}">
                <a16:creationId xmlns="" xmlns:a16="http://schemas.microsoft.com/office/drawing/2014/main" id="{E49F7C9D-6B55-D14B-93E2-401D1F629EF9}"/>
              </a:ext>
            </a:extLst>
          </p:cNvPr>
          <p:cNvSpPr/>
          <p:nvPr userDrawn="1"/>
        </p:nvSpPr>
        <p:spPr>
          <a:xfrm>
            <a:off x="0" y="-12916"/>
            <a:ext cx="5938285" cy="6870916"/>
          </a:xfrm>
          <a:custGeom>
            <a:avLst/>
            <a:gdLst>
              <a:gd name="connsiteX0" fmla="*/ 0 w 6883121"/>
              <a:gd name="connsiteY0" fmla="*/ 0 h 6883121"/>
              <a:gd name="connsiteX1" fmla="*/ 6883121 w 6883121"/>
              <a:gd name="connsiteY1" fmla="*/ 0 h 6883121"/>
              <a:gd name="connsiteX2" fmla="*/ 6883121 w 6883121"/>
              <a:gd name="connsiteY2" fmla="*/ 6883121 h 6883121"/>
              <a:gd name="connsiteX3" fmla="*/ 0 w 6883121"/>
              <a:gd name="connsiteY3" fmla="*/ 6883121 h 6883121"/>
              <a:gd name="connsiteX4" fmla="*/ 0 w 6883121"/>
              <a:gd name="connsiteY4" fmla="*/ 0 h 6883121"/>
              <a:gd name="connsiteX0" fmla="*/ 0 w 6883121"/>
              <a:gd name="connsiteY0" fmla="*/ 0 h 6883121"/>
              <a:gd name="connsiteX1" fmla="*/ 6883121 w 6883121"/>
              <a:gd name="connsiteY1" fmla="*/ 0 h 6883121"/>
              <a:gd name="connsiteX2" fmla="*/ 3466681 w 6883121"/>
              <a:gd name="connsiteY2" fmla="*/ 6883121 h 6883121"/>
              <a:gd name="connsiteX3" fmla="*/ 0 w 6883121"/>
              <a:gd name="connsiteY3" fmla="*/ 6883121 h 6883121"/>
              <a:gd name="connsiteX4" fmla="*/ 0 w 6883121"/>
              <a:gd name="connsiteY4" fmla="*/ 0 h 6883121"/>
              <a:gd name="connsiteX0" fmla="*/ 0 w 6883121"/>
              <a:gd name="connsiteY0" fmla="*/ 0 h 6903217"/>
              <a:gd name="connsiteX1" fmla="*/ 6883121 w 6883121"/>
              <a:gd name="connsiteY1" fmla="*/ 0 h 6903217"/>
              <a:gd name="connsiteX2" fmla="*/ 3908809 w 6883121"/>
              <a:gd name="connsiteY2" fmla="*/ 6903217 h 6903217"/>
              <a:gd name="connsiteX3" fmla="*/ 0 w 6883121"/>
              <a:gd name="connsiteY3" fmla="*/ 6883121 h 6903217"/>
              <a:gd name="connsiteX4" fmla="*/ 0 w 6883121"/>
              <a:gd name="connsiteY4" fmla="*/ 0 h 6903217"/>
              <a:gd name="connsiteX0" fmla="*/ 0 w 6883121"/>
              <a:gd name="connsiteY0" fmla="*/ 0 h 6883121"/>
              <a:gd name="connsiteX1" fmla="*/ 6883121 w 6883121"/>
              <a:gd name="connsiteY1" fmla="*/ 0 h 6883121"/>
              <a:gd name="connsiteX2" fmla="*/ 3949957 w 6883121"/>
              <a:gd name="connsiteY2" fmla="*/ 6866641 h 6883121"/>
              <a:gd name="connsiteX3" fmla="*/ 0 w 6883121"/>
              <a:gd name="connsiteY3" fmla="*/ 6883121 h 6883121"/>
              <a:gd name="connsiteX4" fmla="*/ 0 w 6883121"/>
              <a:gd name="connsiteY4" fmla="*/ 0 h 6883121"/>
              <a:gd name="connsiteX0" fmla="*/ 0 w 6883121"/>
              <a:gd name="connsiteY0" fmla="*/ 0 h 6883121"/>
              <a:gd name="connsiteX1" fmla="*/ 6883121 w 6883121"/>
              <a:gd name="connsiteY1" fmla="*/ 0 h 6883121"/>
              <a:gd name="connsiteX2" fmla="*/ 3949957 w 6883121"/>
              <a:gd name="connsiteY2" fmla="*/ 6880357 h 6883121"/>
              <a:gd name="connsiteX3" fmla="*/ 0 w 6883121"/>
              <a:gd name="connsiteY3" fmla="*/ 6883121 h 6883121"/>
              <a:gd name="connsiteX4" fmla="*/ 0 w 6883121"/>
              <a:gd name="connsiteY4" fmla="*/ 0 h 6883121"/>
              <a:gd name="connsiteX0" fmla="*/ 0 w 6887693"/>
              <a:gd name="connsiteY0" fmla="*/ 0 h 6883121"/>
              <a:gd name="connsiteX1" fmla="*/ 6887693 w 6887693"/>
              <a:gd name="connsiteY1" fmla="*/ 4572 h 6883121"/>
              <a:gd name="connsiteX2" fmla="*/ 3949957 w 6887693"/>
              <a:gd name="connsiteY2" fmla="*/ 6880357 h 6883121"/>
              <a:gd name="connsiteX3" fmla="*/ 0 w 6887693"/>
              <a:gd name="connsiteY3" fmla="*/ 6883121 h 6883121"/>
              <a:gd name="connsiteX4" fmla="*/ 0 w 6887693"/>
              <a:gd name="connsiteY4" fmla="*/ 0 h 6883121"/>
              <a:gd name="connsiteX0" fmla="*/ 0 w 6887693"/>
              <a:gd name="connsiteY0" fmla="*/ 8128 h 6891249"/>
              <a:gd name="connsiteX1" fmla="*/ 6887693 w 6887693"/>
              <a:gd name="connsiteY1" fmla="*/ 0 h 6891249"/>
              <a:gd name="connsiteX2" fmla="*/ 3949957 w 6887693"/>
              <a:gd name="connsiteY2" fmla="*/ 6888485 h 6891249"/>
              <a:gd name="connsiteX3" fmla="*/ 0 w 6887693"/>
              <a:gd name="connsiteY3" fmla="*/ 6891249 h 6891249"/>
              <a:gd name="connsiteX4" fmla="*/ 0 w 6887693"/>
              <a:gd name="connsiteY4" fmla="*/ 8128 h 6891249"/>
              <a:gd name="connsiteX0" fmla="*/ 0 w 6862293"/>
              <a:gd name="connsiteY0" fmla="*/ 0 h 6883121"/>
              <a:gd name="connsiteX1" fmla="*/ 6862293 w 6862293"/>
              <a:gd name="connsiteY1" fmla="*/ 4572 h 6883121"/>
              <a:gd name="connsiteX2" fmla="*/ 3949957 w 6862293"/>
              <a:gd name="connsiteY2" fmla="*/ 6880357 h 6883121"/>
              <a:gd name="connsiteX3" fmla="*/ 0 w 6862293"/>
              <a:gd name="connsiteY3" fmla="*/ 6883121 h 6883121"/>
              <a:gd name="connsiteX4" fmla="*/ 0 w 6862293"/>
              <a:gd name="connsiteY4" fmla="*/ 0 h 6883121"/>
              <a:gd name="connsiteX0" fmla="*/ 0 w 6836893"/>
              <a:gd name="connsiteY0" fmla="*/ 8128 h 6891249"/>
              <a:gd name="connsiteX1" fmla="*/ 6836893 w 6836893"/>
              <a:gd name="connsiteY1" fmla="*/ 0 h 6891249"/>
              <a:gd name="connsiteX2" fmla="*/ 3949957 w 6836893"/>
              <a:gd name="connsiteY2" fmla="*/ 6888485 h 6891249"/>
              <a:gd name="connsiteX3" fmla="*/ 0 w 6836893"/>
              <a:gd name="connsiteY3" fmla="*/ 6891249 h 6891249"/>
              <a:gd name="connsiteX4" fmla="*/ 0 w 6836893"/>
              <a:gd name="connsiteY4" fmla="*/ 8128 h 6891249"/>
              <a:gd name="connsiteX0" fmla="*/ 0 w 6887693"/>
              <a:gd name="connsiteY0" fmla="*/ 20828 h 6903949"/>
              <a:gd name="connsiteX1" fmla="*/ 6887693 w 6887693"/>
              <a:gd name="connsiteY1" fmla="*/ 0 h 6903949"/>
              <a:gd name="connsiteX2" fmla="*/ 3949957 w 6887693"/>
              <a:gd name="connsiteY2" fmla="*/ 6901185 h 6903949"/>
              <a:gd name="connsiteX3" fmla="*/ 0 w 6887693"/>
              <a:gd name="connsiteY3" fmla="*/ 6903949 h 6903949"/>
              <a:gd name="connsiteX4" fmla="*/ 0 w 6887693"/>
              <a:gd name="connsiteY4" fmla="*/ 20828 h 6903949"/>
              <a:gd name="connsiteX0" fmla="*/ 0 w 6887693"/>
              <a:gd name="connsiteY0" fmla="*/ 0 h 6883121"/>
              <a:gd name="connsiteX1" fmla="*/ 6887693 w 6887693"/>
              <a:gd name="connsiteY1" fmla="*/ 4572 h 6883121"/>
              <a:gd name="connsiteX2" fmla="*/ 3949957 w 6887693"/>
              <a:gd name="connsiteY2" fmla="*/ 6880357 h 6883121"/>
              <a:gd name="connsiteX3" fmla="*/ 0 w 6887693"/>
              <a:gd name="connsiteY3" fmla="*/ 6883121 h 6883121"/>
              <a:gd name="connsiteX4" fmla="*/ 0 w 6887693"/>
              <a:gd name="connsiteY4" fmla="*/ 0 h 6883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7693" h="6883121">
                <a:moveTo>
                  <a:pt x="0" y="0"/>
                </a:moveTo>
                <a:lnTo>
                  <a:pt x="6887693" y="4572"/>
                </a:lnTo>
                <a:lnTo>
                  <a:pt x="3949957" y="6880357"/>
                </a:lnTo>
                <a:lnTo>
                  <a:pt x="0" y="6883121"/>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 xmlns:a16="http://schemas.microsoft.com/office/drawing/2014/main" id="{23B808CC-F74C-B743-BAB4-F4C99E195655}"/>
              </a:ext>
            </a:extLst>
          </p:cNvPr>
          <p:cNvSpPr>
            <a:spLocks noGrp="1"/>
          </p:cNvSpPr>
          <p:nvPr userDrawn="1">
            <p:ph type="body" sz="quarter" idx="10"/>
          </p:nvPr>
        </p:nvSpPr>
        <p:spPr>
          <a:xfrm>
            <a:off x="6416675" y="2392715"/>
            <a:ext cx="5394325" cy="1449388"/>
          </a:xfrm>
          <a:prstGeom prst="rect">
            <a:avLst/>
          </a:prstGeom>
        </p:spPr>
        <p:txBody>
          <a:bodyPr>
            <a:normAutofit/>
          </a:bodyPr>
          <a:lstStyle>
            <a:lvl1pPr marL="0" indent="0">
              <a:buNone/>
              <a:defRPr sz="3600" b="0" i="0" baseline="0">
                <a:solidFill>
                  <a:schemeClr val="tx1"/>
                </a:solidFill>
                <a:latin typeface="Calibri" panose="020F0502020204030204" pitchFamily="34" charset="0"/>
                <a:ea typeface="微软雅黑" panose="020B0503020204020204" pitchFamily="34" charset="-122"/>
                <a:cs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zh-CN" altLang="en-US" smtClean="0"/>
              <a:t>单击此处编辑母版文本样式</a:t>
            </a:r>
          </a:p>
        </p:txBody>
      </p:sp>
      <p:sp>
        <p:nvSpPr>
          <p:cNvPr id="18" name="Parallelogram 17">
            <a:extLst>
              <a:ext uri="{FF2B5EF4-FFF2-40B4-BE49-F238E27FC236}">
                <a16:creationId xmlns="" xmlns:a16="http://schemas.microsoft.com/office/drawing/2014/main" id="{5EB9CD06-FDE2-E040-92A9-B680BDED7295}"/>
              </a:ext>
            </a:extLst>
          </p:cNvPr>
          <p:cNvSpPr>
            <a:spLocks noChangeAspect="1"/>
          </p:cNvSpPr>
          <p:nvPr userDrawn="1"/>
        </p:nvSpPr>
        <p:spPr>
          <a:xfrm>
            <a:off x="317996" y="-12916"/>
            <a:ext cx="5942070" cy="6870916"/>
          </a:xfrm>
          <a:prstGeom prst="parallelogram">
            <a:avLst>
              <a:gd name="adj" fmla="val 49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 xmlns:a16="http://schemas.microsoft.com/office/drawing/2014/main" id="{E988F835-CE2B-8940-857B-F1AFC70D7F65}"/>
              </a:ext>
            </a:extLst>
          </p:cNvPr>
          <p:cNvSpPr>
            <a:spLocks noChangeAspect="1"/>
          </p:cNvSpPr>
          <p:nvPr userDrawn="1"/>
        </p:nvSpPr>
        <p:spPr>
          <a:xfrm>
            <a:off x="754766" y="-12916"/>
            <a:ext cx="5942070" cy="6870916"/>
          </a:xfrm>
          <a:prstGeom prst="parallelogram">
            <a:avLst>
              <a:gd name="adj" fmla="val 495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 xmlns:a16="http://schemas.microsoft.com/office/drawing/2014/main" id="{9AFE08CF-AC0B-7143-9A94-E8A35CBC7D4B}"/>
              </a:ext>
            </a:extLst>
          </p:cNvPr>
          <p:cNvSpPr>
            <a:spLocks noGrp="1"/>
          </p:cNvSpPr>
          <p:nvPr userDrawn="1">
            <p:ph type="body" sz="quarter" idx="12"/>
          </p:nvPr>
        </p:nvSpPr>
        <p:spPr>
          <a:xfrm>
            <a:off x="6416675" y="4005064"/>
            <a:ext cx="5394325" cy="848315"/>
          </a:xfrm>
          <a:prstGeom prst="rect">
            <a:avLst/>
          </a:prstGeom>
        </p:spPr>
        <p:txBody>
          <a:bodyPr anchor="t">
            <a:normAutofit/>
          </a:bodyPr>
          <a:lstStyle>
            <a:lvl1pPr marL="0" indent="0">
              <a:buNone/>
              <a:defRPr sz="2000" b="0" i="0" baseline="0">
                <a:solidFill>
                  <a:schemeClr val="tx1"/>
                </a:solidFill>
                <a:latin typeface="+mj-lt"/>
                <a:ea typeface="+mj-ea"/>
                <a:cs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zh-CN" altLang="en-US" smtClean="0"/>
              <a:t>单击此处编辑母版文本样式</a:t>
            </a:r>
          </a:p>
        </p:txBody>
      </p:sp>
      <p:pic>
        <p:nvPicPr>
          <p:cNvPr id="4" name="图片 3" descr="手机屏幕的截图&#10;&#10;描述已自动生成">
            <a:extLst>
              <a:ext uri="{FF2B5EF4-FFF2-40B4-BE49-F238E27FC236}">
                <a16:creationId xmlns="" xmlns:a16="http://schemas.microsoft.com/office/drawing/2014/main" id="{0905AB93-AA55-49C0-AB9E-B4D7DD102C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6240" y="4725144"/>
            <a:ext cx="3861370" cy="1789906"/>
          </a:xfrm>
          <a:prstGeom prst="rect">
            <a:avLst/>
          </a:prstGeom>
        </p:spPr>
      </p:pic>
    </p:spTree>
    <p:extLst>
      <p:ext uri="{BB962C8B-B14F-4D97-AF65-F5344CB8AC3E}">
        <p14:creationId xmlns:p14="http://schemas.microsoft.com/office/powerpoint/2010/main" val="1580792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s">
    <p:spTree>
      <p:nvGrpSpPr>
        <p:cNvPr id="1" name=""/>
        <p:cNvGrpSpPr/>
        <p:nvPr/>
      </p:nvGrpSpPr>
      <p:grpSpPr>
        <a:xfrm>
          <a:off x="0" y="0"/>
          <a:ext cx="0" cy="0"/>
          <a:chOff x="0" y="0"/>
          <a:chExt cx="0" cy="0"/>
        </a:xfrm>
      </p:grpSpPr>
      <p:sp>
        <p:nvSpPr>
          <p:cNvPr id="13" name="Title 12">
            <a:extLst>
              <a:ext uri="{FF2B5EF4-FFF2-40B4-BE49-F238E27FC236}">
                <a16:creationId xmlns="" xmlns:a16="http://schemas.microsoft.com/office/drawing/2014/main" id="{442CB888-0168-B94E-B176-2E6B61FE9421}"/>
              </a:ext>
            </a:extLst>
          </p:cNvPr>
          <p:cNvSpPr>
            <a:spLocks noGrp="1"/>
          </p:cNvSpPr>
          <p:nvPr>
            <p:ph type="title"/>
          </p:nvPr>
        </p:nvSpPr>
        <p:spPr/>
        <p:txBody>
          <a:bodyPr/>
          <a:lstStyle>
            <a:lvl1pPr>
              <a:defRPr b="0" i="0"/>
            </a:lvl1pPr>
          </a:lstStyle>
          <a:p>
            <a:r>
              <a:rPr lang="zh-CN" altLang="en-US" smtClean="0"/>
              <a:t>单击此处编辑母版标题样式</a:t>
            </a:r>
            <a:endParaRPr lang="en-US" dirty="0"/>
          </a:p>
        </p:txBody>
      </p:sp>
      <p:sp>
        <p:nvSpPr>
          <p:cNvPr id="3" name="灯片编号占位符 2">
            <a:extLst>
              <a:ext uri="{FF2B5EF4-FFF2-40B4-BE49-F238E27FC236}">
                <a16:creationId xmlns="" xmlns:a16="http://schemas.microsoft.com/office/drawing/2014/main" id="{14EB9092-5EF6-D94E-A164-0905AA072E67}"/>
              </a:ext>
            </a:extLst>
          </p:cNvPr>
          <p:cNvSpPr>
            <a:spLocks noGrp="1"/>
          </p:cNvSpPr>
          <p:nvPr>
            <p:ph type="sldNum" sz="quarter" idx="15"/>
          </p:nvPr>
        </p:nvSpPr>
        <p:spPr/>
        <p:txBody>
          <a:bodyPr/>
          <a:lstStyle>
            <a:lvl1pPr>
              <a:defRPr b="0" i="0"/>
            </a:lvl1pPr>
          </a:lstStyle>
          <a:p>
            <a:fld id="{F0D23093-2AB0-F74C-B865-1A12A15B650E}" type="slidenum">
              <a:rPr lang="en-US" altLang="zh-CN" smtClean="0"/>
              <a:pPr/>
              <a:t>‹#›</a:t>
            </a:fld>
            <a:endParaRPr lang="zh-CN" altLang="en-US" dirty="0"/>
          </a:p>
        </p:txBody>
      </p:sp>
      <p:sp>
        <p:nvSpPr>
          <p:cNvPr id="4" name="内容占位符 3">
            <a:extLst>
              <a:ext uri="{FF2B5EF4-FFF2-40B4-BE49-F238E27FC236}">
                <a16:creationId xmlns="" xmlns:a16="http://schemas.microsoft.com/office/drawing/2014/main" id="{7F8F91F8-8FCA-7C4F-A3C5-93469249500A}"/>
              </a:ext>
            </a:extLst>
          </p:cNvPr>
          <p:cNvSpPr>
            <a:spLocks noGrp="1"/>
          </p:cNvSpPr>
          <p:nvPr>
            <p:ph sz="quarter" idx="16"/>
          </p:nvPr>
        </p:nvSpPr>
        <p:spPr/>
        <p:txBody>
          <a:bodyPr/>
          <a:lstStyle/>
          <a:p>
            <a:pPr lvl="0"/>
            <a:r>
              <a:rPr kumimoji="1" lang="zh-CN" altLang="en-US" smtClean="0"/>
              <a:t>单击此处编辑母版文本样式</a:t>
            </a:r>
          </a:p>
          <a:p>
            <a:pPr lvl="1"/>
            <a:r>
              <a:rPr kumimoji="1" lang="zh-CN" altLang="en-US" smtClean="0"/>
              <a:t>第二级</a:t>
            </a:r>
          </a:p>
          <a:p>
            <a:pPr lvl="2"/>
            <a:r>
              <a:rPr kumimoji="1" lang="zh-CN" altLang="en-US" smtClean="0"/>
              <a:t>第三级</a:t>
            </a:r>
          </a:p>
          <a:p>
            <a:pPr lvl="3"/>
            <a:r>
              <a:rPr kumimoji="1" lang="zh-CN" altLang="en-US" smtClean="0"/>
              <a:t>第四级</a:t>
            </a:r>
          </a:p>
          <a:p>
            <a:pPr lvl="4"/>
            <a:r>
              <a:rPr kumimoji="1" lang="zh-CN" altLang="en-US" smtClean="0"/>
              <a:t>第五级</a:t>
            </a:r>
            <a:endParaRPr kumimoji="1" lang="zh-CN" altLang="en-US"/>
          </a:p>
        </p:txBody>
      </p:sp>
      <p:pic>
        <p:nvPicPr>
          <p:cNvPr id="2" name="图片 1">
            <a:extLst>
              <a:ext uri="{FF2B5EF4-FFF2-40B4-BE49-F238E27FC236}">
                <a16:creationId xmlns="" xmlns:a16="http://schemas.microsoft.com/office/drawing/2014/main" id="{AF81E588-22A3-4DDF-98C0-926296E48259}"/>
              </a:ext>
            </a:extLst>
          </p:cNvPr>
          <p:cNvPicPr>
            <a:picLocks noChangeAspect="1"/>
          </p:cNvPicPr>
          <p:nvPr userDrawn="1"/>
        </p:nvPicPr>
        <p:blipFill>
          <a:blip r:embed="rId2"/>
          <a:stretch>
            <a:fillRect/>
          </a:stretch>
        </p:blipFill>
        <p:spPr>
          <a:xfrm>
            <a:off x="10687050" y="6262117"/>
            <a:ext cx="1385614" cy="515177"/>
          </a:xfrm>
          <a:prstGeom prst="rect">
            <a:avLst/>
          </a:prstGeom>
        </p:spPr>
      </p:pic>
      <p:pic>
        <p:nvPicPr>
          <p:cNvPr id="5" name="图片 4">
            <a:extLst>
              <a:ext uri="{FF2B5EF4-FFF2-40B4-BE49-F238E27FC236}">
                <a16:creationId xmlns="" xmlns:a16="http://schemas.microsoft.com/office/drawing/2014/main" id="{8D6559F7-7729-4AB0-A05E-0B7E9150B601}"/>
              </a:ext>
            </a:extLst>
          </p:cNvPr>
          <p:cNvPicPr>
            <a:picLocks noChangeAspect="1"/>
          </p:cNvPicPr>
          <p:nvPr userDrawn="1"/>
        </p:nvPicPr>
        <p:blipFill>
          <a:blip r:embed="rId3"/>
          <a:stretch>
            <a:fillRect/>
          </a:stretch>
        </p:blipFill>
        <p:spPr>
          <a:xfrm>
            <a:off x="10700144" y="6187404"/>
            <a:ext cx="1192357" cy="527262"/>
          </a:xfrm>
          <a:prstGeom prst="rect">
            <a:avLst/>
          </a:prstGeom>
        </p:spPr>
      </p:pic>
    </p:spTree>
    <p:extLst>
      <p:ext uri="{BB962C8B-B14F-4D97-AF65-F5344CB8AC3E}">
        <p14:creationId xmlns:p14="http://schemas.microsoft.com/office/powerpoint/2010/main" val="2964025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9F46A438-A6DD-9A4D-9633-A82F4BA46D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35795" y="479973"/>
            <a:ext cx="7556205" cy="6378027"/>
          </a:xfrm>
          <a:prstGeom prst="rect">
            <a:avLst/>
          </a:prstGeom>
        </p:spPr>
      </p:pic>
      <p:pic>
        <p:nvPicPr>
          <p:cNvPr id="2" name="图片 1">
            <a:extLst>
              <a:ext uri="{FF2B5EF4-FFF2-40B4-BE49-F238E27FC236}">
                <a16:creationId xmlns="" xmlns:a16="http://schemas.microsoft.com/office/drawing/2014/main" id="{8A5634D0-DC01-4CA8-972C-036D40CCFD9A}"/>
              </a:ext>
            </a:extLst>
          </p:cNvPr>
          <p:cNvPicPr>
            <a:picLocks noChangeAspect="1"/>
          </p:cNvPicPr>
          <p:nvPr userDrawn="1"/>
        </p:nvPicPr>
        <p:blipFill>
          <a:blip r:embed="rId3"/>
          <a:stretch>
            <a:fillRect/>
          </a:stretch>
        </p:blipFill>
        <p:spPr>
          <a:xfrm>
            <a:off x="335360" y="1196752"/>
            <a:ext cx="6048672" cy="2570906"/>
          </a:xfrm>
          <a:prstGeom prst="rect">
            <a:avLst/>
          </a:prstGeom>
        </p:spPr>
      </p:pic>
    </p:spTree>
    <p:extLst>
      <p:ext uri="{BB962C8B-B14F-4D97-AF65-F5344CB8AC3E}">
        <p14:creationId xmlns:p14="http://schemas.microsoft.com/office/powerpoint/2010/main" val="84378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5661248" y="6557946"/>
            <a:ext cx="2669952" cy="226903"/>
          </a:xfrm>
          <a:prstGeom prst="rect">
            <a:avLst/>
          </a:prstGeom>
        </p:spPr>
        <p:txBody>
          <a:bodyPr lIns="121917" tIns="60958" rIns="121917" bIns="60958"/>
          <a:lstStyle>
            <a:extLst/>
          </a:lstStyle>
          <a:p>
            <a:fld id="{A7A33987-62A0-41C9-8FBE-C98CFC8BAF9B}" type="datetimeFigureOut">
              <a:rPr lang="zh-CN" altLang="en-US" smtClean="0"/>
              <a:t>2020/8/30</a:t>
            </a:fld>
            <a:endParaRPr lang="zh-CN" altLang="en-US"/>
          </a:p>
        </p:txBody>
      </p:sp>
      <p:sp>
        <p:nvSpPr>
          <p:cNvPr id="5" name="页脚占位符 4"/>
          <p:cNvSpPr>
            <a:spLocks noGrp="1"/>
          </p:cNvSpPr>
          <p:nvPr>
            <p:ph type="ftr" sz="quarter" idx="11"/>
          </p:nvPr>
        </p:nvSpPr>
        <p:spPr>
          <a:xfrm>
            <a:off x="609600" y="6557947"/>
            <a:ext cx="4876800" cy="228600"/>
          </a:xfrm>
          <a:prstGeom prst="rect">
            <a:avLst/>
          </a:prstGeom>
        </p:spPr>
        <p:txBody>
          <a:bodyPr lIns="121917" tIns="60958" rIns="121917" bIns="60958"/>
          <a:lstStyle>
            <a:extLst/>
          </a:lstStyle>
          <a:p>
            <a:endParaRPr lang="zh-CN" altLang="en-US"/>
          </a:p>
        </p:txBody>
      </p:sp>
      <p:sp>
        <p:nvSpPr>
          <p:cNvPr id="6" name="灯片编号占位符 5"/>
          <p:cNvSpPr>
            <a:spLocks noGrp="1"/>
          </p:cNvSpPr>
          <p:nvPr>
            <p:ph type="sldNum" sz="quarter" idx="12"/>
          </p:nvPr>
        </p:nvSpPr>
        <p:spPr/>
        <p:txBody>
          <a:bodyPr/>
          <a:lstStyle>
            <a:extLst/>
          </a:lstStyle>
          <a:p>
            <a:fld id="{2CB3D74A-1A1E-4F1E-9631-85D42345FC0A}" type="slidenum">
              <a:rPr lang="zh-CN" altLang="en-US" smtClean="0"/>
              <a:t>‹#›</a:t>
            </a:fld>
            <a:endParaRPr lang="zh-CN" altLang="en-US"/>
          </a:p>
        </p:txBody>
      </p:sp>
      <p:cxnSp>
        <p:nvCxnSpPr>
          <p:cNvPr id="7" name="直接连接符 6"/>
          <p:cNvCxnSpPr/>
          <p:nvPr userDrawn="1"/>
        </p:nvCxnSpPr>
        <p:spPr>
          <a:xfrm>
            <a:off x="0" y="620057"/>
            <a:ext cx="12192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Rectangle 6"/>
          <p:cNvSpPr txBox="1">
            <a:spLocks noChangeArrowheads="1"/>
          </p:cNvSpPr>
          <p:nvPr userDrawn="1"/>
        </p:nvSpPr>
        <p:spPr>
          <a:xfrm>
            <a:off x="11702190" y="275163"/>
            <a:ext cx="480053" cy="350487"/>
          </a:xfrm>
          <a:prstGeom prst="rect">
            <a:avLst/>
          </a:prstGeom>
          <a:noFill/>
        </p:spPr>
        <p:txBody>
          <a:bodyPr lIns="91194" tIns="45598" rIns="91194" bIns="45598"/>
          <a:lstStyle>
            <a:defPPr>
              <a:defRPr lang="zh-CN"/>
            </a:defPPr>
            <a:lvl1pPr marL="0" algn="r" defTabSz="683895" rtl="0" eaLnBrk="1" latinLnBrk="0" hangingPunct="1">
              <a:defRPr sz="900" kern="1200">
                <a:solidFill>
                  <a:schemeClr val="tx1"/>
                </a:solidFill>
                <a:latin typeface="微软雅黑" panose="020B0503020204020204" pitchFamily="34" charset="-122"/>
                <a:ea typeface="微软雅黑" panose="020B0503020204020204" pitchFamily="34" charset="-122"/>
                <a:cs typeface="+mn-cs"/>
              </a:defRPr>
            </a:lvl1pPr>
            <a:lvl2pPr marL="342265" algn="l" defTabSz="683895" rtl="0" eaLnBrk="1" latinLnBrk="0" hangingPunct="1">
              <a:defRPr sz="1300" kern="1200">
                <a:solidFill>
                  <a:schemeClr val="tx1"/>
                </a:solidFill>
                <a:latin typeface="+mn-lt"/>
                <a:ea typeface="+mn-ea"/>
                <a:cs typeface="+mn-cs"/>
              </a:defRPr>
            </a:lvl2pPr>
            <a:lvl3pPr marL="683895" algn="l" defTabSz="683895" rtl="0" eaLnBrk="1" latinLnBrk="0" hangingPunct="1">
              <a:defRPr sz="1300" kern="1200">
                <a:solidFill>
                  <a:schemeClr val="tx1"/>
                </a:solidFill>
                <a:latin typeface="+mn-lt"/>
                <a:ea typeface="+mn-ea"/>
                <a:cs typeface="+mn-cs"/>
              </a:defRPr>
            </a:lvl3pPr>
            <a:lvl4pPr marL="1026160" algn="l" defTabSz="683895" rtl="0" eaLnBrk="1" latinLnBrk="0" hangingPunct="1">
              <a:defRPr sz="1300" kern="1200">
                <a:solidFill>
                  <a:schemeClr val="tx1"/>
                </a:solidFill>
                <a:latin typeface="+mn-lt"/>
                <a:ea typeface="+mn-ea"/>
                <a:cs typeface="+mn-cs"/>
              </a:defRPr>
            </a:lvl4pPr>
            <a:lvl5pPr marL="1367790" algn="l" defTabSz="683895" rtl="0" eaLnBrk="1" latinLnBrk="0" hangingPunct="1">
              <a:defRPr sz="1300" kern="1200">
                <a:solidFill>
                  <a:schemeClr val="tx1"/>
                </a:solidFill>
                <a:latin typeface="+mn-lt"/>
                <a:ea typeface="+mn-ea"/>
                <a:cs typeface="+mn-cs"/>
              </a:defRPr>
            </a:lvl5pPr>
            <a:lvl6pPr marL="1710055" algn="l" defTabSz="683895" rtl="0" eaLnBrk="1" latinLnBrk="0" hangingPunct="1">
              <a:defRPr sz="1300" kern="1200">
                <a:solidFill>
                  <a:schemeClr val="tx1"/>
                </a:solidFill>
                <a:latin typeface="+mn-lt"/>
                <a:ea typeface="+mn-ea"/>
                <a:cs typeface="+mn-cs"/>
              </a:defRPr>
            </a:lvl6pPr>
            <a:lvl7pPr marL="2051685" algn="l" defTabSz="683895" rtl="0" eaLnBrk="1" latinLnBrk="0" hangingPunct="1">
              <a:defRPr sz="1300" kern="1200">
                <a:solidFill>
                  <a:schemeClr val="tx1"/>
                </a:solidFill>
                <a:latin typeface="+mn-lt"/>
                <a:ea typeface="+mn-ea"/>
                <a:cs typeface="+mn-cs"/>
              </a:defRPr>
            </a:lvl7pPr>
            <a:lvl8pPr marL="2393950" algn="l" defTabSz="683895" rtl="0" eaLnBrk="1" latinLnBrk="0" hangingPunct="1">
              <a:defRPr sz="1300" kern="1200">
                <a:solidFill>
                  <a:schemeClr val="tx1"/>
                </a:solidFill>
                <a:latin typeface="+mn-lt"/>
                <a:ea typeface="+mn-ea"/>
                <a:cs typeface="+mn-cs"/>
              </a:defRPr>
            </a:lvl8pPr>
            <a:lvl9pPr marL="2735580" algn="l" defTabSz="683895" rtl="0" eaLnBrk="1" latinLnBrk="0" hangingPunct="1">
              <a:defRPr sz="1300" kern="1200">
                <a:solidFill>
                  <a:schemeClr val="tx1"/>
                </a:solidFill>
                <a:latin typeface="+mn-lt"/>
                <a:ea typeface="+mn-ea"/>
                <a:cs typeface="+mn-cs"/>
              </a:defRPr>
            </a:lvl9pPr>
          </a:lstStyle>
          <a:p>
            <a:pPr algn="ctr">
              <a:defRPr/>
            </a:pPr>
            <a:fld id="{13E78D2D-7913-4C66-A519-ABCF7F66511E}" type="slidenum">
              <a:rPr lang="en-US" altLang="zh-CN" smtClean="0">
                <a:solidFill>
                  <a:prstClr val="black"/>
                </a:solidFill>
              </a:rPr>
              <a:t>‹#›</a:t>
            </a:fld>
            <a:endParaRPr lang="en-US" altLang="zh-CN" dirty="0">
              <a:solidFill>
                <a:prstClr val="black"/>
              </a:solidFill>
            </a:endParaRPr>
          </a:p>
        </p:txBody>
      </p:sp>
    </p:spTree>
    <p:extLst>
      <p:ext uri="{BB962C8B-B14F-4D97-AF65-F5344CB8AC3E}">
        <p14:creationId xmlns:p14="http://schemas.microsoft.com/office/powerpoint/2010/main" val="61302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sp>
        <p:nvSpPr>
          <p:cNvPr id="9" name="Rectangle 3"/>
          <p:cNvSpPr>
            <a:spLocks noGrp="1" noChangeArrowheads="1"/>
          </p:cNvSpPr>
          <p:nvPr>
            <p:ph idx="1"/>
          </p:nvPr>
        </p:nvSpPr>
        <p:spPr bwMode="auto">
          <a:xfrm>
            <a:off x="334436" y="981075"/>
            <a:ext cx="11523133" cy="5145088"/>
          </a:xfrm>
          <a:prstGeom prst="rect">
            <a:avLst/>
          </a:prstGeom>
          <a:noFill/>
          <a:ln w="9525">
            <a:noFill/>
            <a:miter lim="800000"/>
          </a:ln>
        </p:spPr>
        <p:txBody>
          <a:bodyPr vert="horz" wrap="square" lIns="91194" tIns="45598" rIns="91194" bIns="45598"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Rectangle 2"/>
          <p:cNvSpPr>
            <a:spLocks noGrp="1" noChangeArrowheads="1"/>
          </p:cNvSpPr>
          <p:nvPr>
            <p:ph type="title"/>
          </p:nvPr>
        </p:nvSpPr>
        <p:spPr bwMode="auto">
          <a:xfrm>
            <a:off x="147996" y="49521"/>
            <a:ext cx="8942917" cy="507015"/>
          </a:xfrm>
          <a:prstGeom prst="rect">
            <a:avLst/>
          </a:prstGeom>
          <a:noFill/>
          <a:ln w="9525">
            <a:noFill/>
            <a:miter lim="800000"/>
          </a:ln>
        </p:spPr>
        <p:txBody>
          <a:bodyPr vert="horz" wrap="square" lIns="91194" tIns="45598" rIns="91194" bIns="45598" numCol="1" anchor="ctr" anchorCtr="0" compatLnSpc="1"/>
          <a:lstStyle>
            <a:lvl1pPr>
              <a:defRPr sz="2100" b="1"/>
            </a:lvl1pPr>
          </a:lstStyle>
          <a:p>
            <a:pPr lvl="0"/>
            <a:r>
              <a:rPr lang="zh-CN" altLang="en-US" dirty="0"/>
              <a:t>单击此处编辑母版标题样式</a:t>
            </a:r>
          </a:p>
        </p:txBody>
      </p:sp>
      <p:cxnSp>
        <p:nvCxnSpPr>
          <p:cNvPr id="7" name="直接连接符 6"/>
          <p:cNvCxnSpPr/>
          <p:nvPr userDrawn="1"/>
        </p:nvCxnSpPr>
        <p:spPr>
          <a:xfrm>
            <a:off x="0" y="620057"/>
            <a:ext cx="12192000"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Rectangle 6"/>
          <p:cNvSpPr txBox="1">
            <a:spLocks noChangeArrowheads="1"/>
          </p:cNvSpPr>
          <p:nvPr userDrawn="1"/>
        </p:nvSpPr>
        <p:spPr>
          <a:xfrm>
            <a:off x="11702190" y="275163"/>
            <a:ext cx="480053" cy="350487"/>
          </a:xfrm>
          <a:prstGeom prst="rect">
            <a:avLst/>
          </a:prstGeom>
          <a:noFill/>
        </p:spPr>
        <p:txBody>
          <a:bodyPr lIns="91194" tIns="45598" rIns="91194" bIns="45598"/>
          <a:lstStyle>
            <a:defPPr>
              <a:defRPr lang="zh-CN"/>
            </a:defPPr>
            <a:lvl1pPr marL="0" algn="r" defTabSz="683895" rtl="0" eaLnBrk="1" latinLnBrk="0" hangingPunct="1">
              <a:defRPr sz="900" kern="1200">
                <a:solidFill>
                  <a:schemeClr val="tx1"/>
                </a:solidFill>
                <a:latin typeface="微软雅黑" panose="020B0503020204020204" pitchFamily="34" charset="-122"/>
                <a:ea typeface="微软雅黑" panose="020B0503020204020204" pitchFamily="34" charset="-122"/>
                <a:cs typeface="+mn-cs"/>
              </a:defRPr>
            </a:lvl1pPr>
            <a:lvl2pPr marL="342265" algn="l" defTabSz="683895" rtl="0" eaLnBrk="1" latinLnBrk="0" hangingPunct="1">
              <a:defRPr sz="1300" kern="1200">
                <a:solidFill>
                  <a:schemeClr val="tx1"/>
                </a:solidFill>
                <a:latin typeface="+mn-lt"/>
                <a:ea typeface="+mn-ea"/>
                <a:cs typeface="+mn-cs"/>
              </a:defRPr>
            </a:lvl2pPr>
            <a:lvl3pPr marL="683895" algn="l" defTabSz="683895" rtl="0" eaLnBrk="1" latinLnBrk="0" hangingPunct="1">
              <a:defRPr sz="1300" kern="1200">
                <a:solidFill>
                  <a:schemeClr val="tx1"/>
                </a:solidFill>
                <a:latin typeface="+mn-lt"/>
                <a:ea typeface="+mn-ea"/>
                <a:cs typeface="+mn-cs"/>
              </a:defRPr>
            </a:lvl3pPr>
            <a:lvl4pPr marL="1026160" algn="l" defTabSz="683895" rtl="0" eaLnBrk="1" latinLnBrk="0" hangingPunct="1">
              <a:defRPr sz="1300" kern="1200">
                <a:solidFill>
                  <a:schemeClr val="tx1"/>
                </a:solidFill>
                <a:latin typeface="+mn-lt"/>
                <a:ea typeface="+mn-ea"/>
                <a:cs typeface="+mn-cs"/>
              </a:defRPr>
            </a:lvl4pPr>
            <a:lvl5pPr marL="1367790" algn="l" defTabSz="683895" rtl="0" eaLnBrk="1" latinLnBrk="0" hangingPunct="1">
              <a:defRPr sz="1300" kern="1200">
                <a:solidFill>
                  <a:schemeClr val="tx1"/>
                </a:solidFill>
                <a:latin typeface="+mn-lt"/>
                <a:ea typeface="+mn-ea"/>
                <a:cs typeface="+mn-cs"/>
              </a:defRPr>
            </a:lvl5pPr>
            <a:lvl6pPr marL="1710055" algn="l" defTabSz="683895" rtl="0" eaLnBrk="1" latinLnBrk="0" hangingPunct="1">
              <a:defRPr sz="1300" kern="1200">
                <a:solidFill>
                  <a:schemeClr val="tx1"/>
                </a:solidFill>
                <a:latin typeface="+mn-lt"/>
                <a:ea typeface="+mn-ea"/>
                <a:cs typeface="+mn-cs"/>
              </a:defRPr>
            </a:lvl6pPr>
            <a:lvl7pPr marL="2051685" algn="l" defTabSz="683895" rtl="0" eaLnBrk="1" latinLnBrk="0" hangingPunct="1">
              <a:defRPr sz="1300" kern="1200">
                <a:solidFill>
                  <a:schemeClr val="tx1"/>
                </a:solidFill>
                <a:latin typeface="+mn-lt"/>
                <a:ea typeface="+mn-ea"/>
                <a:cs typeface="+mn-cs"/>
              </a:defRPr>
            </a:lvl7pPr>
            <a:lvl8pPr marL="2393950" algn="l" defTabSz="683895" rtl="0" eaLnBrk="1" latinLnBrk="0" hangingPunct="1">
              <a:defRPr sz="1300" kern="1200">
                <a:solidFill>
                  <a:schemeClr val="tx1"/>
                </a:solidFill>
                <a:latin typeface="+mn-lt"/>
                <a:ea typeface="+mn-ea"/>
                <a:cs typeface="+mn-cs"/>
              </a:defRPr>
            </a:lvl8pPr>
            <a:lvl9pPr marL="2735580" algn="l" defTabSz="683895" rtl="0" eaLnBrk="1" latinLnBrk="0" hangingPunct="1">
              <a:defRPr sz="1300" kern="1200">
                <a:solidFill>
                  <a:schemeClr val="tx1"/>
                </a:solidFill>
                <a:latin typeface="+mn-lt"/>
                <a:ea typeface="+mn-ea"/>
                <a:cs typeface="+mn-cs"/>
              </a:defRPr>
            </a:lvl9pPr>
          </a:lstStyle>
          <a:p>
            <a:pPr algn="ctr">
              <a:defRPr/>
            </a:pPr>
            <a:fld id="{13E78D2D-7913-4C66-A519-ABCF7F66511E}" type="slidenum">
              <a:rPr lang="en-US" altLang="zh-CN" smtClean="0">
                <a:solidFill>
                  <a:prstClr val="black"/>
                </a:solidFill>
              </a:rPr>
              <a:t>‹#›</a:t>
            </a:fld>
            <a:endParaRPr lang="en-US" altLang="zh-CN" dirty="0">
              <a:solidFill>
                <a:prstClr val="black"/>
              </a:solidFill>
            </a:endParaRPr>
          </a:p>
        </p:txBody>
      </p:sp>
    </p:spTree>
    <p:extLst>
      <p:ext uri="{BB962C8B-B14F-4D97-AF65-F5344CB8AC3E}">
        <p14:creationId xmlns:p14="http://schemas.microsoft.com/office/powerpoint/2010/main" val="388097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33F0A99-5B9C-4CA5-9F50-2F4E34F6E27A}"/>
              </a:ext>
            </a:extLst>
          </p:cNvPr>
          <p:cNvSpPr>
            <a:spLocks noGrp="1"/>
          </p:cNvSpPr>
          <p:nvPr>
            <p:ph type="title"/>
          </p:nvPr>
        </p:nvSpPr>
        <p:spPr>
          <a:xfrm>
            <a:off x="609601" y="148581"/>
            <a:ext cx="10972799" cy="515177"/>
          </a:xfrm>
          <a:prstGeom prst="rect">
            <a:avLst/>
          </a:prstGeom>
        </p:spPr>
        <p:txBody>
          <a:bodyPr vert="horz" lIns="91440" tIns="45720" rIns="91440" bIns="45720" rtlCol="0" anchor="ctr">
            <a:noAutofit/>
          </a:bodyPr>
          <a:lstStyle/>
          <a:p>
            <a:r>
              <a:rPr lang="zh-CN" altLang="en-US"/>
              <a:t>单击此处编辑母版标题样式</a:t>
            </a:r>
            <a:endParaRPr lang="en-US" dirty="0"/>
          </a:p>
        </p:txBody>
      </p:sp>
      <p:sp>
        <p:nvSpPr>
          <p:cNvPr id="4" name="Black Bar">
            <a:extLst>
              <a:ext uri="{FF2B5EF4-FFF2-40B4-BE49-F238E27FC236}">
                <a16:creationId xmlns="" xmlns:a16="http://schemas.microsoft.com/office/drawing/2014/main" id="{0CF89E09-A731-CC49-8125-C8F8CE0318F9}"/>
              </a:ext>
            </a:extLst>
          </p:cNvPr>
          <p:cNvSpPr/>
          <p:nvPr/>
        </p:nvSpPr>
        <p:spPr>
          <a:xfrm>
            <a:off x="1" y="6286500"/>
            <a:ext cx="10596880" cy="323776"/>
          </a:xfrm>
          <a:custGeom>
            <a:avLst/>
            <a:gdLst>
              <a:gd name="connsiteX0" fmla="*/ 0 w 10525041"/>
              <a:gd name="connsiteY0" fmla="*/ 0 h 323776"/>
              <a:gd name="connsiteX1" fmla="*/ 10525041 w 10525041"/>
              <a:gd name="connsiteY1" fmla="*/ 0 h 323776"/>
              <a:gd name="connsiteX2" fmla="*/ 10525041 w 10525041"/>
              <a:gd name="connsiteY2" fmla="*/ 323776 h 323776"/>
              <a:gd name="connsiteX3" fmla="*/ 0 w 10525041"/>
              <a:gd name="connsiteY3" fmla="*/ 323776 h 323776"/>
              <a:gd name="connsiteX4" fmla="*/ 0 w 10525041"/>
              <a:gd name="connsiteY4" fmla="*/ 0 h 323776"/>
              <a:gd name="connsiteX0" fmla="*/ 0 w 10652041"/>
              <a:gd name="connsiteY0" fmla="*/ 0 h 323776"/>
              <a:gd name="connsiteX1" fmla="*/ 10652041 w 10652041"/>
              <a:gd name="connsiteY1" fmla="*/ 5080 h 323776"/>
              <a:gd name="connsiteX2" fmla="*/ 10525041 w 10652041"/>
              <a:gd name="connsiteY2" fmla="*/ 323776 h 323776"/>
              <a:gd name="connsiteX3" fmla="*/ 0 w 10652041"/>
              <a:gd name="connsiteY3" fmla="*/ 323776 h 323776"/>
              <a:gd name="connsiteX4" fmla="*/ 0 w 10652041"/>
              <a:gd name="connsiteY4" fmla="*/ 0 h 32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2041" h="323776">
                <a:moveTo>
                  <a:pt x="0" y="0"/>
                </a:moveTo>
                <a:lnTo>
                  <a:pt x="10652041" y="5080"/>
                </a:lnTo>
                <a:lnTo>
                  <a:pt x="10525041" y="323776"/>
                </a:lnTo>
                <a:lnTo>
                  <a:pt x="0" y="323776"/>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a:noFill/>
              </a:ln>
            </a:endParaRPr>
          </a:p>
        </p:txBody>
      </p:sp>
      <p:sp>
        <p:nvSpPr>
          <p:cNvPr id="16" name="Parallelogram 15">
            <a:extLst>
              <a:ext uri="{FF2B5EF4-FFF2-40B4-BE49-F238E27FC236}">
                <a16:creationId xmlns="" xmlns:a16="http://schemas.microsoft.com/office/drawing/2014/main" id="{4BB4A01D-7D6E-BB4E-BD5D-E3A388293815}"/>
              </a:ext>
            </a:extLst>
          </p:cNvPr>
          <p:cNvSpPr>
            <a:spLocks noChangeAspect="1"/>
          </p:cNvSpPr>
          <p:nvPr/>
        </p:nvSpPr>
        <p:spPr>
          <a:xfrm>
            <a:off x="256215" y="130869"/>
            <a:ext cx="353385" cy="515176"/>
          </a:xfrm>
          <a:prstGeom prst="parallelogram">
            <a:avLst>
              <a:gd name="adj" fmla="val 596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 xmlns:a16="http://schemas.microsoft.com/office/drawing/2014/main" id="{9A249833-0938-F747-9F14-C1C0453EFF13}"/>
              </a:ext>
            </a:extLst>
          </p:cNvPr>
          <p:cNvSpPr>
            <a:spLocks noGrp="1"/>
          </p:cNvSpPr>
          <p:nvPr>
            <p:ph type="sldNum" sz="quarter" idx="4"/>
          </p:nvPr>
        </p:nvSpPr>
        <p:spPr>
          <a:xfrm>
            <a:off x="609600" y="6610276"/>
            <a:ext cx="2743200" cy="247724"/>
          </a:xfrm>
          <a:prstGeom prst="rect">
            <a:avLst/>
          </a:prstGeom>
        </p:spPr>
        <p:txBody>
          <a:bodyPr vert="horz" lIns="91440" tIns="45720" rIns="91440" bIns="45720" rtlCol="0" anchor="ctr"/>
          <a:lstStyle>
            <a:lvl1pPr algn="l">
              <a:defRPr lang="en-US" sz="1000" b="0" i="0" kern="1200" baseline="0" smtClean="0">
                <a:solidFill>
                  <a:schemeClr val="tx1">
                    <a:tint val="75000"/>
                  </a:schemeClr>
                </a:solidFill>
                <a:latin typeface="Calibri Light" panose="020F0302020204030204" pitchFamily="34" charset="0"/>
                <a:ea typeface="+mn-ea"/>
                <a:cs typeface="Calibri" panose="020F0502020204030204" pitchFamily="34" charset="0"/>
              </a:defRPr>
            </a:lvl1pPr>
          </a:lstStyle>
          <a:p>
            <a:fld id="{F0D23093-2AB0-F74C-B865-1A12A15B650E}" type="slidenum">
              <a:rPr lang="en-US" altLang="zh-CN" smtClean="0"/>
              <a:pPr/>
              <a:t>‹#›</a:t>
            </a:fld>
            <a:endParaRPr lang="zh-CN" altLang="en-US" dirty="0"/>
          </a:p>
        </p:txBody>
      </p:sp>
      <p:sp>
        <p:nvSpPr>
          <p:cNvPr id="5" name="Text Placeholder 4">
            <a:extLst>
              <a:ext uri="{FF2B5EF4-FFF2-40B4-BE49-F238E27FC236}">
                <a16:creationId xmlns="" xmlns:a16="http://schemas.microsoft.com/office/drawing/2014/main" id="{04F227F0-8FC0-9046-A60F-1749263CF3E5}"/>
              </a:ext>
            </a:extLst>
          </p:cNvPr>
          <p:cNvSpPr>
            <a:spLocks noGrp="1"/>
          </p:cNvSpPr>
          <p:nvPr>
            <p:ph type="body" idx="1"/>
          </p:nvPr>
        </p:nvSpPr>
        <p:spPr>
          <a:xfrm>
            <a:off x="609600" y="1052513"/>
            <a:ext cx="10972800" cy="51117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1" name="Series Title">
            <a:extLst>
              <a:ext uri="{FF2B5EF4-FFF2-40B4-BE49-F238E27FC236}">
                <a16:creationId xmlns="" xmlns:a16="http://schemas.microsoft.com/office/drawing/2014/main" id="{4EF9CCE5-78BB-E449-95A6-9B5DA78630E1}"/>
              </a:ext>
            </a:extLst>
          </p:cNvPr>
          <p:cNvSpPr txBox="1">
            <a:spLocks/>
          </p:cNvSpPr>
          <p:nvPr/>
        </p:nvSpPr>
        <p:spPr>
          <a:xfrm>
            <a:off x="5880000" y="6286500"/>
            <a:ext cx="4495800" cy="323776"/>
          </a:xfrm>
          <a:prstGeom prst="rect">
            <a:avLst/>
          </a:prstGeom>
        </p:spPr>
        <p:txBody>
          <a:bodyPr vert="horz" lIns="91440" tIns="45720" rIns="91440" bIns="45720" rtlCol="0" anchor="ctr">
            <a:normAutofit/>
          </a:bodyPr>
          <a:lstStyle>
            <a:lvl1pPr marL="228600" marR="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400" b="1" i="0" kern="1200" baseline="0">
                <a:solidFill>
                  <a:schemeClr val="tx1"/>
                </a:solidFill>
                <a:latin typeface="Montserrat" panose="00000500000000000000" pitchFamily="50" charset="0"/>
                <a:ea typeface="微软雅黑" panose="020B0503020204020204" pitchFamily="34" charset="-122"/>
                <a:cs typeface="Arial" panose="020B0604020202020204" pitchFamily="34" charset="0"/>
              </a:defRPr>
            </a:lvl1pPr>
            <a:lvl2pPr marL="461963" marR="0" indent="-231775" algn="l" defTabSz="914400" rtl="0" eaLnBrk="1" fontAlgn="auto" latinLnBrk="0" hangingPunct="1">
              <a:lnSpc>
                <a:spcPct val="120000"/>
              </a:lnSpc>
              <a:spcBef>
                <a:spcPts val="500"/>
              </a:spcBef>
              <a:spcAft>
                <a:spcPts val="0"/>
              </a:spcAft>
              <a:buClrTx/>
              <a:buSzTx/>
              <a:buFont typeface="Calibri" panose="020F0502020204030204" pitchFamily="34" charset="0"/>
              <a:buChar char="‐"/>
              <a:tabLst/>
              <a:defRPr sz="2000" b="0" i="0" kern="1200" baseline="0">
                <a:solidFill>
                  <a:schemeClr val="tx1"/>
                </a:solidFill>
                <a:latin typeface="Montserrat" panose="00000500000000000000" pitchFamily="50" charset="0"/>
                <a:ea typeface="微软雅黑" panose="020B0503020204020204" pitchFamily="34" charset="-122"/>
                <a:cs typeface="Arial" panose="020B0604020202020204" pitchFamily="34" charset="0"/>
              </a:defRPr>
            </a:lvl2pPr>
            <a:lvl3pPr marL="746125" marR="0" indent="-288925"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sz="1600" kern="1200" baseline="0">
                <a:solidFill>
                  <a:schemeClr val="tx1"/>
                </a:solidFill>
                <a:latin typeface="Montserrat Light" panose="00000400000000000000" pitchFamily="50" charset="0"/>
                <a:ea typeface="微软雅黑 Light" panose="020B0502040204020203" pitchFamily="34" charset="-122"/>
                <a:cs typeface="Arial" panose="020B0604020202020204" pitchFamily="34" charset="0"/>
              </a:defRPr>
            </a:lvl3pPr>
            <a:lvl4pPr marL="969963" marR="0" indent="-223838"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sz="1400" kern="1200" baseline="0">
                <a:solidFill>
                  <a:schemeClr val="tx1"/>
                </a:solidFill>
                <a:latin typeface="Montserrat" panose="00000500000000000000" pitchFamily="50" charset="0"/>
                <a:ea typeface="微软雅黑" panose="020B0503020204020204" pitchFamily="34" charset="-122"/>
                <a:cs typeface="Arial" panose="020B0604020202020204" pitchFamily="34" charset="0"/>
              </a:defRPr>
            </a:lvl4pPr>
            <a:lvl5pPr marL="1203325" marR="0" indent="-233363"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200" kern="1200" baseline="0">
                <a:solidFill>
                  <a:schemeClr val="tx1"/>
                </a:solidFill>
                <a:latin typeface="Montserrat Light" panose="00000400000000000000" pitchFamily="50" charset="0"/>
                <a:ea typeface="微软雅黑 Light" panose="020B0502040204020203"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Ansys</a:t>
            </a:r>
            <a:r>
              <a:rPr lang="zh-CN" altLang="en-US"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 </a:t>
            </a:r>
            <a:r>
              <a:rPr lang="en-US" altLang="zh-CN"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Innovation</a:t>
            </a:r>
            <a:r>
              <a:rPr lang="zh-CN" altLang="en-US"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 </a:t>
            </a:r>
            <a:r>
              <a:rPr lang="en-US" altLang="zh-CN"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Conference</a:t>
            </a:r>
            <a:r>
              <a:rPr lang="zh-CN" altLang="en-US"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 </a:t>
            </a:r>
            <a:r>
              <a:rPr lang="en-US" altLang="zh-CN"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rPr>
              <a:t>2020</a:t>
            </a:r>
            <a:endParaRPr lang="en-US" sz="1200" b="0" i="0" cap="all" baseline="0" dirty="0">
              <a:solidFill>
                <a:schemeClr val="bg2"/>
              </a:solidFill>
              <a:latin typeface="Calibri" panose="020F0502020204030204" pitchFamily="34" charset="0"/>
              <a:ea typeface="等线" panose="02010600030101010101" pitchFamily="2" charset="-122"/>
              <a:cs typeface="Calibri" panose="020F0502020204030204" pitchFamily="34" charset="0"/>
            </a:endParaRPr>
          </a:p>
        </p:txBody>
      </p:sp>
      <p:pic>
        <p:nvPicPr>
          <p:cNvPr id="22" name="Copyright">
            <a:extLst>
              <a:ext uri="{FF2B5EF4-FFF2-40B4-BE49-F238E27FC236}">
                <a16:creationId xmlns="" xmlns:a16="http://schemas.microsoft.com/office/drawing/2014/main" id="{F86BB4D3-84C7-445D-9A4D-9A043698DFF6}"/>
              </a:ext>
            </a:extLst>
          </p:cNvPr>
          <p:cNvPicPr>
            <a:picLocks noChangeAspect="1"/>
          </p:cNvPicPr>
          <p:nvPr/>
        </p:nvPicPr>
        <p:blipFill>
          <a:blip r:embed="rId8"/>
          <a:stretch>
            <a:fillRect/>
          </a:stretch>
        </p:blipFill>
        <p:spPr>
          <a:xfrm>
            <a:off x="5096587" y="6617723"/>
            <a:ext cx="1998827" cy="287413"/>
          </a:xfrm>
          <a:prstGeom prst="rect">
            <a:avLst/>
          </a:prstGeom>
        </p:spPr>
      </p:pic>
      <p:pic>
        <p:nvPicPr>
          <p:cNvPr id="13" name="图片 12" descr="手机屏幕的截图&#10;&#10;描述已自动生成">
            <a:extLst>
              <a:ext uri="{FF2B5EF4-FFF2-40B4-BE49-F238E27FC236}">
                <a16:creationId xmlns="" xmlns:a16="http://schemas.microsoft.com/office/drawing/2014/main" id="{01BC2E3A-5853-1A4F-8C6B-DE076CEEAAC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6201"/>
          <a:stretch/>
        </p:blipFill>
        <p:spPr>
          <a:xfrm>
            <a:off x="10560000" y="6134716"/>
            <a:ext cx="1559999" cy="678284"/>
          </a:xfrm>
          <a:prstGeom prst="rect">
            <a:avLst/>
          </a:prstGeom>
        </p:spPr>
      </p:pic>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741" r:id="rId1"/>
    <p:sldLayoutId id="2147483728" r:id="rId2"/>
    <p:sldLayoutId id="2147483740" r:id="rId3"/>
    <p:sldLayoutId id="2147483725" r:id="rId4"/>
    <p:sldLayoutId id="2147483742" r:id="rId5"/>
    <p:sldLayoutId id="2147483743"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0" i="0" kern="1200" spc="0" baseline="0">
          <a:solidFill>
            <a:schemeClr val="tx1"/>
          </a:solidFill>
          <a:latin typeface="+mj-lt"/>
          <a:ea typeface="+mj-ea"/>
          <a:cs typeface="Calibri" panose="020F0502020204030204" pitchFamily="34" charset="0"/>
        </a:defRPr>
      </a:lvl1pPr>
    </p:titleStyle>
    <p:bodyStyle>
      <a:lvl1pPr marL="228600" marR="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sz="2400" b="0" i="0" kern="1200" baseline="0">
          <a:solidFill>
            <a:schemeClr val="tx1"/>
          </a:solidFill>
          <a:latin typeface="+mn-lt"/>
          <a:ea typeface="+mn-ea"/>
          <a:cs typeface="Calibri" panose="020F0502020204030204" pitchFamily="34" charset="0"/>
        </a:defRPr>
      </a:lvl1pPr>
      <a:lvl2pPr marL="461963" marR="0" indent="-231775" algn="l" defTabSz="914400" rtl="0" eaLnBrk="1" fontAlgn="auto" latinLnBrk="0" hangingPunct="1">
        <a:lnSpc>
          <a:spcPct val="12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Light" panose="020F0302020204030204" pitchFamily="34" charset="0"/>
          <a:ea typeface="微软雅黑 Light" panose="020B0502040204020203" pitchFamily="34" charset="-122"/>
          <a:cs typeface="Calibri" panose="020F0502020204030204" pitchFamily="34" charset="0"/>
        </a:defRPr>
      </a:lvl2pPr>
      <a:lvl3pPr marL="746125" marR="0" indent="-288925"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sz="1600" b="0" i="0" kern="1200" baseline="0">
          <a:solidFill>
            <a:schemeClr val="tx1"/>
          </a:solidFill>
          <a:latin typeface="+mn-lt"/>
          <a:ea typeface="+mn-ea"/>
          <a:cs typeface="Calibri" panose="020F0502020204030204" pitchFamily="34" charset="0"/>
        </a:defRPr>
      </a:lvl3pPr>
      <a:lvl4pPr marL="969963" marR="0" indent="-223838" algn="l" defTabSz="914400" rtl="0" eaLnBrk="1" fontAlgn="auto" latinLnBrk="0" hangingPunct="1">
        <a:lnSpc>
          <a:spcPct val="100000"/>
        </a:lnSpc>
        <a:spcBef>
          <a:spcPts val="500"/>
        </a:spcBef>
        <a:spcAft>
          <a:spcPts val="0"/>
        </a:spcAft>
        <a:buClrTx/>
        <a:buSzTx/>
        <a:buFont typeface="Wingdings" panose="05000000000000000000" pitchFamily="2" charset="2"/>
        <a:buChar char="§"/>
        <a:tabLst/>
        <a:defRPr sz="1400" b="0" i="0" kern="1200" baseline="0">
          <a:solidFill>
            <a:schemeClr val="tx1"/>
          </a:solidFill>
          <a:latin typeface="+mn-lt"/>
          <a:ea typeface="+mn-ea"/>
          <a:cs typeface="Calibri" panose="020F0502020204030204" pitchFamily="34" charset="0"/>
        </a:defRPr>
      </a:lvl4pPr>
      <a:lvl5pPr marL="1203325" marR="0" indent="-233363"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sz="1200" b="0" i="0" kern="1200" baseline="0">
          <a:solidFill>
            <a:schemeClr val="tx1"/>
          </a:solidFill>
          <a:latin typeface="Calibri Light" panose="020F0302020204030204" pitchFamily="34" charset="0"/>
          <a:ea typeface="微软雅黑 Light" panose="020B0502040204020203" pitchFamily="34" charset="-122"/>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663" userDrawn="1">
          <p15:clr>
            <a:srgbClr val="F26B43"/>
          </p15:clr>
        </p15:guide>
        <p15:guide id="2" pos="3840" userDrawn="1">
          <p15:clr>
            <a:srgbClr val="F26B43"/>
          </p15:clr>
        </p15:guide>
        <p15:guide id="3" orient="horz" pos="2160" userDrawn="1">
          <p15:clr>
            <a:srgbClr val="F26B43"/>
          </p15:clr>
        </p15:guide>
        <p15:guide id="4" pos="384" userDrawn="1">
          <p15:clr>
            <a:srgbClr val="F26B43"/>
          </p15:clr>
        </p15:guide>
        <p15:guide id="5" orient="horz" pos="38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5.wmf"/><Relationship Id="rId3" Type="http://schemas.openxmlformats.org/officeDocument/2006/relationships/notesSlide" Target="../notesSlides/notesSlide11.xml"/><Relationship Id="rId7" Type="http://schemas.openxmlformats.org/officeDocument/2006/relationships/image" Target="../media/image22.wmf"/><Relationship Id="rId12"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6.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72.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 xmlns:a16="http://schemas.microsoft.com/office/drawing/2014/main" id="{F824B379-F15B-DF43-A304-B5CF7DFF8BFB}"/>
              </a:ext>
            </a:extLst>
          </p:cNvPr>
          <p:cNvSpPr>
            <a:spLocks noGrp="1"/>
          </p:cNvSpPr>
          <p:nvPr>
            <p:ph type="body" sz="quarter" idx="10"/>
          </p:nvPr>
        </p:nvSpPr>
        <p:spPr/>
        <p:txBody>
          <a:bodyPr/>
          <a:lstStyle/>
          <a:p>
            <a:r>
              <a:rPr lang="zh-CN" altLang="en-US" dirty="0" smtClean="0"/>
              <a:t>推进剂浇铸工艺</a:t>
            </a:r>
            <a:r>
              <a:rPr lang="zh-CN" altLang="en-US" dirty="0" smtClean="0"/>
              <a:t>仿真</a:t>
            </a:r>
            <a:endParaRPr lang="en-US" altLang="zh-CN" dirty="0" smtClean="0"/>
          </a:p>
          <a:p>
            <a:r>
              <a:rPr lang="en-US" altLang="zh-CN" dirty="0" smtClean="0"/>
              <a:t>   ——</a:t>
            </a:r>
            <a:r>
              <a:rPr lang="zh-CN" altLang="en-US" dirty="0" smtClean="0"/>
              <a:t>球形药工艺仿真</a:t>
            </a:r>
            <a:endParaRPr lang="zh-CN" altLang="en-US" dirty="0"/>
          </a:p>
        </p:txBody>
      </p:sp>
      <p:sp>
        <p:nvSpPr>
          <p:cNvPr id="3" name="文本占位符 2">
            <a:extLst>
              <a:ext uri="{FF2B5EF4-FFF2-40B4-BE49-F238E27FC236}">
                <a16:creationId xmlns="" xmlns:a16="http://schemas.microsoft.com/office/drawing/2014/main" id="{8A424AC4-E0A0-4277-9254-63A945C22E60}"/>
              </a:ext>
            </a:extLst>
          </p:cNvPr>
          <p:cNvSpPr>
            <a:spLocks noGrp="1"/>
          </p:cNvSpPr>
          <p:nvPr>
            <p:ph type="body" sz="quarter" idx="12"/>
          </p:nvPr>
        </p:nvSpPr>
        <p:spPr/>
        <p:txBody>
          <a:bodyPr>
            <a:normAutofit/>
          </a:bodyPr>
          <a:lstStyle/>
          <a:p>
            <a:pPr lvl="0">
              <a:defRPr/>
            </a:pP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付</a:t>
            </a:r>
            <a:r>
              <a:rPr lang="zh-CN" altLang="en-US" dirty="0">
                <a:latin typeface="Times New Roman" panose="02020603050405020304" pitchFamily="18" charset="0"/>
                <a:ea typeface="宋体" panose="02010600030101010101" pitchFamily="2" charset="-122"/>
                <a:cs typeface="Times New Roman" panose="02020603050405020304" pitchFamily="18" charset="0"/>
              </a:rPr>
              <a:t>小龙 </a:t>
            </a:r>
            <a:endParaRPr lang="en-US" altLang="zh-CN" b="1" dirty="0">
              <a:latin typeface="+mn-lt"/>
              <a:ea typeface="+mn-ea"/>
            </a:endParaRPr>
          </a:p>
          <a:p>
            <a:pPr lvl="0">
              <a:defRPr/>
            </a:pP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研究员</a:t>
            </a:r>
            <a:endParaRPr lang="en-US" altLang="zh-CN" dirty="0"/>
          </a:p>
          <a:p>
            <a:pPr lvl="0">
              <a:defRPr/>
            </a:pPr>
            <a:r>
              <a:rPr lang="zh-CN" altLang="en-US" dirty="0">
                <a:latin typeface="Times New Roman" panose="02020603050405020304" pitchFamily="18" charset="0"/>
                <a:ea typeface="宋体" panose="02010600030101010101" pitchFamily="2" charset="-122"/>
                <a:cs typeface="Times New Roman" panose="02020603050405020304" pitchFamily="18" charset="0"/>
              </a:rPr>
              <a:t>西安近代化学研究所</a:t>
            </a:r>
            <a:endParaRPr lang="en-US" altLang="zh-CN" dirty="0"/>
          </a:p>
        </p:txBody>
      </p:sp>
    </p:spTree>
    <p:extLst>
      <p:ext uri="{BB962C8B-B14F-4D97-AF65-F5344CB8AC3E}">
        <p14:creationId xmlns:p14="http://schemas.microsoft.com/office/powerpoint/2010/main" val="115334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87340" y="729829"/>
            <a:ext cx="2456485" cy="451405"/>
          </a:xfrm>
          <a:prstGeom prst="rect">
            <a:avLst/>
          </a:prstGeom>
        </p:spPr>
        <p:txBody>
          <a:bodyPr wrap="none" lIns="121917" tIns="60958" rIns="121917" bIns="60958">
            <a:spAutoFit/>
          </a:bodyPr>
          <a:lstStyle/>
          <a:p>
            <a:pPr algn="ctr"/>
            <a:r>
              <a:rPr lang="en-US" altLang="zh-CN" sz="2100" dirty="0"/>
              <a:t>1. </a:t>
            </a:r>
            <a:r>
              <a:rPr lang="zh-CN" altLang="en-US" sz="2100" dirty="0"/>
              <a:t>球釜模型及网格</a:t>
            </a:r>
          </a:p>
        </p:txBody>
      </p:sp>
      <p:pic>
        <p:nvPicPr>
          <p:cNvPr id="4" name="Picture 3">
            <a:extLst>
              <a:ext uri="{FF2B5EF4-FFF2-40B4-BE49-F238E27FC236}">
                <a16:creationId xmlns:a16="http://schemas.microsoft.com/office/drawing/2014/main" xmlns="" id="{F883EF4E-1997-4B04-A31D-08B9DAEF9F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72126" y="1354529"/>
            <a:ext cx="7032413" cy="4233333"/>
          </a:xfrm>
          <a:prstGeom prst="rect">
            <a:avLst/>
          </a:prstGeom>
          <a:noFill/>
          <a:ln>
            <a:noFill/>
          </a:ln>
        </p:spPr>
      </p:pic>
      <p:sp>
        <p:nvSpPr>
          <p:cNvPr id="2" name="Rectangle 1">
            <a:extLst>
              <a:ext uri="{FF2B5EF4-FFF2-40B4-BE49-F238E27FC236}">
                <a16:creationId xmlns:a16="http://schemas.microsoft.com/office/drawing/2014/main" xmlns="" id="{A07ADD64-FF36-40BA-940B-F9058CBD6E56}"/>
              </a:ext>
            </a:extLst>
          </p:cNvPr>
          <p:cNvSpPr/>
          <p:nvPr/>
        </p:nvSpPr>
        <p:spPr>
          <a:xfrm>
            <a:off x="4367809" y="5676766"/>
            <a:ext cx="2779652" cy="779700"/>
          </a:xfrm>
          <a:prstGeom prst="rect">
            <a:avLst/>
          </a:prstGeom>
        </p:spPr>
        <p:txBody>
          <a:bodyPr wrap="square" lIns="121917" tIns="60958" rIns="121917" bIns="60958">
            <a:spAutoFit/>
          </a:bodyPr>
          <a:lstStyle/>
          <a:p>
            <a:r>
              <a:rPr lang="zh-CN" altLang="zh-CN" sz="2100" dirty="0">
                <a:latin typeface="Calibri" panose="020F0502020204030204" pitchFamily="34" charset="0"/>
                <a:ea typeface="宋体" panose="02010600030101010101" pitchFamily="2" charset="-122"/>
                <a:cs typeface="Times New Roman" panose="02020603050405020304" pitchFamily="18" charset="0"/>
              </a:rPr>
              <a:t>搅拌釜圆盘旁边</a:t>
            </a:r>
            <a:endParaRPr lang="en-US" altLang="zh-CN" sz="2100" dirty="0">
              <a:latin typeface="Calibri" panose="020F0502020204030204" pitchFamily="34" charset="0"/>
              <a:ea typeface="宋体" panose="02010600030101010101" pitchFamily="2" charset="-122"/>
              <a:cs typeface="Times New Roman" panose="02020603050405020304" pitchFamily="18" charset="0"/>
            </a:endParaRPr>
          </a:p>
          <a:p>
            <a:r>
              <a:rPr lang="zh-CN" altLang="zh-CN" sz="2100" dirty="0">
                <a:latin typeface="Calibri" panose="020F0502020204030204" pitchFamily="34" charset="0"/>
                <a:ea typeface="宋体" panose="02010600030101010101" pitchFamily="2" charset="-122"/>
                <a:cs typeface="Times New Roman" panose="02020603050405020304" pitchFamily="18" charset="0"/>
              </a:rPr>
              <a:t>布置</a:t>
            </a:r>
            <a:r>
              <a:rPr lang="en-US" altLang="zh-CN" sz="2100" dirty="0">
                <a:latin typeface="Calibri" panose="020F0502020204030204" pitchFamily="34" charset="0"/>
                <a:ea typeface="宋体" panose="02010600030101010101" pitchFamily="2" charset="-122"/>
                <a:cs typeface="Times New Roman" panose="02020603050405020304" pitchFamily="18" charset="0"/>
              </a:rPr>
              <a:t>6</a:t>
            </a:r>
            <a:r>
              <a:rPr lang="zh-CN" altLang="zh-CN" sz="2100" dirty="0">
                <a:latin typeface="Calibri" panose="020F0502020204030204" pitchFamily="34" charset="0"/>
                <a:ea typeface="宋体" panose="02010600030101010101" pitchFamily="2" charset="-122"/>
                <a:cs typeface="Times New Roman" panose="02020603050405020304" pitchFamily="18" charset="0"/>
              </a:rPr>
              <a:t>个监测点</a:t>
            </a:r>
            <a:endParaRPr lang="zh-CN" altLang="en-US" sz="2100" dirty="0"/>
          </a:p>
        </p:txBody>
      </p:sp>
    </p:spTree>
    <p:extLst>
      <p:ext uri="{BB962C8B-B14F-4D97-AF65-F5344CB8AC3E}">
        <p14:creationId xmlns:p14="http://schemas.microsoft.com/office/powerpoint/2010/main" val="258021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a:xfrm>
            <a:off x="2356661" y="-176596"/>
            <a:ext cx="9652000" cy="1143000"/>
          </a:xfrm>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71875" y="740702"/>
            <a:ext cx="2184787" cy="451405"/>
          </a:xfrm>
          <a:prstGeom prst="rect">
            <a:avLst/>
          </a:prstGeom>
        </p:spPr>
        <p:txBody>
          <a:bodyPr wrap="none" lIns="121917" tIns="60958" rIns="121917" bIns="60958">
            <a:spAutoFit/>
          </a:bodyPr>
          <a:lstStyle/>
          <a:p>
            <a:pPr algn="ctr"/>
            <a:r>
              <a:rPr lang="en-US" altLang="zh-CN" sz="2100" dirty="0"/>
              <a:t>2. </a:t>
            </a:r>
            <a:r>
              <a:rPr lang="zh-CN" altLang="en-US" sz="2100" dirty="0"/>
              <a:t>分析理论方法</a:t>
            </a:r>
          </a:p>
        </p:txBody>
      </p:sp>
      <p:sp>
        <p:nvSpPr>
          <p:cNvPr id="2" name="Rectangle 1">
            <a:extLst>
              <a:ext uri="{FF2B5EF4-FFF2-40B4-BE49-F238E27FC236}">
                <a16:creationId xmlns:a16="http://schemas.microsoft.com/office/drawing/2014/main" xmlns="" id="{9A14F2A9-7937-41DB-92EB-A3C4DE470C99}"/>
              </a:ext>
            </a:extLst>
          </p:cNvPr>
          <p:cNvSpPr/>
          <p:nvPr/>
        </p:nvSpPr>
        <p:spPr>
          <a:xfrm>
            <a:off x="335360" y="1287589"/>
            <a:ext cx="5280587" cy="3252168"/>
          </a:xfrm>
          <a:prstGeom prst="rect">
            <a:avLst/>
          </a:prstGeom>
        </p:spPr>
        <p:txBody>
          <a:bodyPr wrap="square" lIns="121917" tIns="60958" rIns="121917" bIns="60958">
            <a:spAutoFit/>
          </a:bodyPr>
          <a:lstStyle/>
          <a:p>
            <a:pPr marL="380990" indent="-380990">
              <a:spcAft>
                <a:spcPts val="800"/>
              </a:spcAft>
              <a:buFont typeface="Arial" panose="020B0604020202020204" pitchFamily="34" charset="0"/>
              <a:buChar char="•"/>
            </a:pPr>
            <a:r>
              <a:rPr lang="zh-CN" altLang="zh-CN" sz="1900" dirty="0">
                <a:latin typeface="Calibri" panose="020F0502020204030204" pitchFamily="34" charset="0"/>
                <a:ea typeface="宋体" panose="02010600030101010101" pitchFamily="2" charset="-122"/>
                <a:cs typeface="Times New Roman" panose="02020603050405020304" pitchFamily="18" charset="0"/>
              </a:rPr>
              <a:t>计算流体动力学（</a:t>
            </a:r>
            <a:r>
              <a:rPr lang="en-US" altLang="zh-CN" sz="1900" dirty="0">
                <a:solidFill>
                  <a:srgbClr val="FF0000"/>
                </a:solidFill>
                <a:latin typeface="Calibri" panose="020F0502020204030204" pitchFamily="34" charset="0"/>
                <a:ea typeface="宋体" panose="02010600030101010101" pitchFamily="2" charset="-122"/>
                <a:cs typeface="Times New Roman" panose="02020603050405020304" pitchFamily="18" charset="0"/>
              </a:rPr>
              <a:t>C</a:t>
            </a:r>
            <a:r>
              <a:rPr lang="en-US" altLang="zh-CN" sz="1900" dirty="0">
                <a:latin typeface="Calibri" panose="020F0502020204030204" pitchFamily="34" charset="0"/>
                <a:ea typeface="宋体" panose="02010600030101010101" pitchFamily="2" charset="-122"/>
                <a:cs typeface="Times New Roman" panose="02020603050405020304" pitchFamily="18" charset="0"/>
              </a:rPr>
              <a:t>omputational </a:t>
            </a:r>
            <a:r>
              <a:rPr lang="en-US" altLang="zh-CN" sz="1900" dirty="0">
                <a:solidFill>
                  <a:srgbClr val="FF0000"/>
                </a:solidFill>
                <a:latin typeface="Calibri" panose="020F0502020204030204" pitchFamily="34" charset="0"/>
                <a:ea typeface="宋体" panose="02010600030101010101" pitchFamily="2" charset="-122"/>
                <a:cs typeface="Times New Roman" panose="02020603050405020304" pitchFamily="18" charset="0"/>
              </a:rPr>
              <a:t>F</a:t>
            </a:r>
            <a:r>
              <a:rPr lang="en-US" altLang="zh-CN" sz="1900" dirty="0">
                <a:latin typeface="Calibri" panose="020F0502020204030204" pitchFamily="34" charset="0"/>
                <a:ea typeface="宋体" panose="02010600030101010101" pitchFamily="2" charset="-122"/>
                <a:cs typeface="Times New Roman" panose="02020603050405020304" pitchFamily="18" charset="0"/>
              </a:rPr>
              <a:t>luid </a:t>
            </a:r>
            <a:r>
              <a:rPr lang="en-US" altLang="zh-CN" sz="1900" dirty="0">
                <a:solidFill>
                  <a:srgbClr val="FF0000"/>
                </a:solidFill>
                <a:latin typeface="Calibri" panose="020F0502020204030204" pitchFamily="34" charset="0"/>
                <a:ea typeface="宋体" panose="02010600030101010101" pitchFamily="2" charset="-122"/>
                <a:cs typeface="Times New Roman" panose="02020603050405020304" pitchFamily="18" charset="0"/>
              </a:rPr>
              <a:t>D</a:t>
            </a:r>
            <a:r>
              <a:rPr lang="en-US" altLang="zh-CN" sz="1900" dirty="0">
                <a:latin typeface="Calibri" panose="020F0502020204030204" pitchFamily="34" charset="0"/>
                <a:ea typeface="宋体" panose="02010600030101010101" pitchFamily="2" charset="-122"/>
                <a:cs typeface="Times New Roman" panose="02020603050405020304" pitchFamily="18" charset="0"/>
              </a:rPr>
              <a:t>ynamics</a:t>
            </a:r>
            <a:r>
              <a:rPr lang="zh-CN" altLang="zh-CN" sz="1900" dirty="0">
                <a:latin typeface="Calibri" panose="020F0502020204030204" pitchFamily="34" charset="0"/>
                <a:ea typeface="宋体" panose="02010600030101010101" pitchFamily="2" charset="-122"/>
                <a:cs typeface="Times New Roman" panose="02020603050405020304" pitchFamily="18" charset="0"/>
              </a:rPr>
              <a:t>）是通过计算机数值计算和图像显示，对包含有流体流动和热传导等相关物理现象的系统所做的分析。</a:t>
            </a:r>
            <a:endParaRPr lang="en-US" altLang="zh-CN" sz="1900" dirty="0">
              <a:latin typeface="Calibri" panose="020F0502020204030204" pitchFamily="34" charset="0"/>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用一系列有限个离散点上的变量值的集合来代替，通过一定的原则和方式建立起关于这些离散点上场变量之间关系的代数方程组，然后求解代数方程组获得场变量的近似值。</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有限体积法（</a:t>
            </a:r>
            <a:r>
              <a:rPr lang="en-US" altLang="zh-CN" sz="1900" dirty="0">
                <a:solidFill>
                  <a:srgbClr val="FF0000"/>
                </a:solidFill>
                <a:latin typeface="宋体" panose="02010600030101010101" pitchFamily="2" charset="-122"/>
                <a:ea typeface="宋体" panose="02010600030101010101" pitchFamily="2" charset="-122"/>
              </a:rPr>
              <a:t>F</a:t>
            </a:r>
            <a:r>
              <a:rPr lang="en-US" altLang="zh-CN" sz="1900" dirty="0">
                <a:latin typeface="宋体" panose="02010600030101010101" pitchFamily="2" charset="-122"/>
                <a:ea typeface="宋体" panose="02010600030101010101" pitchFamily="2" charset="-122"/>
              </a:rPr>
              <a:t>inite </a:t>
            </a:r>
            <a:r>
              <a:rPr lang="en-US" altLang="zh-CN" sz="1900" dirty="0">
                <a:solidFill>
                  <a:srgbClr val="FF0000"/>
                </a:solidFill>
                <a:latin typeface="宋体" panose="02010600030101010101" pitchFamily="2" charset="-122"/>
                <a:ea typeface="宋体" panose="02010600030101010101" pitchFamily="2" charset="-122"/>
              </a:rPr>
              <a:t>V</a:t>
            </a:r>
            <a:r>
              <a:rPr lang="en-US" altLang="zh-CN" sz="1900" dirty="0">
                <a:latin typeface="宋体" panose="02010600030101010101" pitchFamily="2" charset="-122"/>
                <a:ea typeface="宋体" panose="02010600030101010101" pitchFamily="2" charset="-122"/>
              </a:rPr>
              <a:t>olume </a:t>
            </a:r>
            <a:r>
              <a:rPr lang="en-US" altLang="zh-CN" sz="1900" dirty="0">
                <a:solidFill>
                  <a:srgbClr val="FF0000"/>
                </a:solidFill>
                <a:latin typeface="宋体" panose="02010600030101010101" pitchFamily="2" charset="-122"/>
                <a:ea typeface="宋体" panose="02010600030101010101" pitchFamily="2" charset="-122"/>
              </a:rPr>
              <a:t>M</a:t>
            </a:r>
            <a:r>
              <a:rPr lang="en-US" altLang="zh-CN" sz="1900" dirty="0">
                <a:latin typeface="宋体" panose="02010600030101010101" pitchFamily="2" charset="-122"/>
                <a:ea typeface="宋体" panose="02010600030101010101" pitchFamily="2" charset="-122"/>
              </a:rPr>
              <a:t>ethod</a:t>
            </a:r>
            <a:r>
              <a:rPr lang="zh-CN" altLang="zh-CN" sz="1900" dirty="0">
                <a:latin typeface="宋体" panose="02010600030101010101" pitchFamily="2" charset="-122"/>
                <a:ea typeface="宋体" panose="02010600030101010101" pitchFamily="2" charset="-122"/>
              </a:rPr>
              <a:t>，简称</a:t>
            </a:r>
            <a:r>
              <a:rPr lang="en-US" altLang="zh-CN" sz="1900" dirty="0">
                <a:latin typeface="宋体" panose="02010600030101010101" pitchFamily="2" charset="-122"/>
                <a:ea typeface="宋体" panose="02010600030101010101" pitchFamily="2" charset="-122"/>
              </a:rPr>
              <a:t>FVM</a:t>
            </a:r>
            <a:r>
              <a:rPr lang="zh-CN"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a:t>
            </a:r>
            <a:r>
              <a:rPr lang="zh-CN" altLang="zh-CN" sz="1900" dirty="0">
                <a:latin typeface="宋体" panose="02010600030101010101" pitchFamily="2" charset="-122"/>
                <a:ea typeface="宋体" panose="02010600030101010101" pitchFamily="2" charset="-122"/>
              </a:rPr>
              <a:t>主流的</a:t>
            </a:r>
            <a:r>
              <a:rPr lang="en-US" altLang="zh-CN" sz="1900" dirty="0">
                <a:latin typeface="宋体" panose="02010600030101010101" pitchFamily="2" charset="-122"/>
                <a:ea typeface="宋体" panose="02010600030101010101" pitchFamily="2" charset="-122"/>
              </a:rPr>
              <a:t>CFD</a:t>
            </a:r>
            <a:r>
              <a:rPr lang="zh-CN" altLang="zh-CN" sz="1900" dirty="0">
                <a:latin typeface="宋体" panose="02010600030101010101" pitchFamily="2" charset="-122"/>
                <a:ea typeface="宋体" panose="02010600030101010101" pitchFamily="2" charset="-122"/>
              </a:rPr>
              <a:t>软件都采用</a:t>
            </a:r>
            <a:r>
              <a:rPr lang="en-US" altLang="zh-CN" sz="1900" dirty="0">
                <a:latin typeface="宋体" panose="02010600030101010101" pitchFamily="2" charset="-122"/>
                <a:ea typeface="宋体" panose="02010600030101010101" pitchFamily="2" charset="-122"/>
              </a:rPr>
              <a:t>FVM</a:t>
            </a:r>
            <a:r>
              <a:rPr lang="zh-CN" altLang="zh-CN" sz="1900" dirty="0">
                <a:latin typeface="宋体" panose="02010600030101010101" pitchFamily="2" charset="-122"/>
                <a:ea typeface="宋体" panose="02010600030101010101" pitchFamily="2" charset="-122"/>
              </a:rPr>
              <a:t>方法</a:t>
            </a:r>
            <a:r>
              <a:rPr lang="zh-CN" altLang="en-US" sz="1900" dirty="0">
                <a:latin typeface="宋体" panose="02010600030101010101" pitchFamily="2" charset="-122"/>
                <a:ea typeface="宋体" panose="02010600030101010101" pitchFamily="2" charset="-122"/>
              </a:rPr>
              <a:t>。</a:t>
            </a:r>
          </a:p>
        </p:txBody>
      </p:sp>
      <p:sp>
        <p:nvSpPr>
          <p:cNvPr id="4" name="Rectangle 2">
            <a:extLst>
              <a:ext uri="{FF2B5EF4-FFF2-40B4-BE49-F238E27FC236}">
                <a16:creationId xmlns:a16="http://schemas.microsoft.com/office/drawing/2014/main" xmlns="" id="{F11CDE54-CAD7-445A-AA0E-02940B1E0571}"/>
              </a:ext>
            </a:extLst>
          </p:cNvPr>
          <p:cNvSpPr>
            <a:spLocks noChangeArrowheads="1"/>
          </p:cNvSpPr>
          <p:nvPr/>
        </p:nvSpPr>
        <p:spPr bwMode="auto">
          <a:xfrm>
            <a:off x="6368951" y="1308735"/>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9" name="Object 8">
            <a:extLst>
              <a:ext uri="{FF2B5EF4-FFF2-40B4-BE49-F238E27FC236}">
                <a16:creationId xmlns:a16="http://schemas.microsoft.com/office/drawing/2014/main" xmlns="" id="{5B437834-5DDF-4974-9B46-9E4492AB9AD0}"/>
              </a:ext>
            </a:extLst>
          </p:cNvPr>
          <p:cNvGraphicFramePr>
            <a:graphicFrameLocks noChangeAspect="1"/>
          </p:cNvGraphicFramePr>
          <p:nvPr>
            <p:extLst>
              <p:ext uri="{D42A27DB-BD31-4B8C-83A1-F6EECF244321}">
                <p14:modId xmlns:p14="http://schemas.microsoft.com/office/powerpoint/2010/main" val="1167105815"/>
              </p:ext>
            </p:extLst>
          </p:nvPr>
        </p:nvGraphicFramePr>
        <p:xfrm>
          <a:off x="7094904" y="1227680"/>
          <a:ext cx="2743200" cy="558800"/>
        </p:xfrm>
        <a:graphic>
          <a:graphicData uri="http://schemas.openxmlformats.org/presentationml/2006/ole">
            <mc:AlternateContent xmlns:mc="http://schemas.openxmlformats.org/markup-compatibility/2006">
              <mc:Choice xmlns:v="urn:schemas-microsoft-com:vml" Requires="v">
                <p:oleObj spid="_x0000_s1081" r:id="rId4" imgW="2070100" imgH="419100" progId="Equation.3">
                  <p:embed/>
                </p:oleObj>
              </mc:Choice>
              <mc:Fallback>
                <p:oleObj r:id="rId4" imgW="2070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904" y="1227680"/>
                        <a:ext cx="2743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a:extLst>
              <a:ext uri="{FF2B5EF4-FFF2-40B4-BE49-F238E27FC236}">
                <a16:creationId xmlns:a16="http://schemas.microsoft.com/office/drawing/2014/main" xmlns="" id="{E480F307-069C-4DE9-838B-07B0CA499BEF}"/>
              </a:ext>
            </a:extLst>
          </p:cNvPr>
          <p:cNvSpPr>
            <a:spLocks noChangeArrowheads="1"/>
          </p:cNvSpPr>
          <p:nvPr/>
        </p:nvSpPr>
        <p:spPr bwMode="auto">
          <a:xfrm>
            <a:off x="6288021" y="2259281"/>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1" name="Object 10">
            <a:extLst>
              <a:ext uri="{FF2B5EF4-FFF2-40B4-BE49-F238E27FC236}">
                <a16:creationId xmlns:a16="http://schemas.microsoft.com/office/drawing/2014/main" xmlns="" id="{E7D57132-C185-46CD-AEB1-5EA379340833}"/>
              </a:ext>
            </a:extLst>
          </p:cNvPr>
          <p:cNvGraphicFramePr>
            <a:graphicFrameLocks noChangeAspect="1"/>
          </p:cNvGraphicFramePr>
          <p:nvPr>
            <p:extLst>
              <p:ext uri="{D42A27DB-BD31-4B8C-83A1-F6EECF244321}">
                <p14:modId xmlns:p14="http://schemas.microsoft.com/office/powerpoint/2010/main" val="3741494140"/>
              </p:ext>
            </p:extLst>
          </p:nvPr>
        </p:nvGraphicFramePr>
        <p:xfrm>
          <a:off x="6282104" y="2077220"/>
          <a:ext cx="4368800" cy="1727200"/>
        </p:xfrm>
        <a:graphic>
          <a:graphicData uri="http://schemas.openxmlformats.org/presentationml/2006/ole">
            <mc:AlternateContent xmlns:mc="http://schemas.openxmlformats.org/markup-compatibility/2006">
              <mc:Choice xmlns:v="urn:schemas-microsoft-com:vml" Requires="v">
                <p:oleObj spid="_x0000_s1082" r:id="rId6" imgW="3276600" imgH="1295400" progId="Equation.3">
                  <p:embed/>
                </p:oleObj>
              </mc:Choice>
              <mc:Fallback>
                <p:oleObj r:id="rId6" imgW="3276600" imgH="1295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2104" y="2077220"/>
                        <a:ext cx="4368800"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a:extLst>
              <a:ext uri="{FF2B5EF4-FFF2-40B4-BE49-F238E27FC236}">
                <a16:creationId xmlns:a16="http://schemas.microsoft.com/office/drawing/2014/main" xmlns="" id="{AC63A815-382C-419F-92CB-717F16F6537F}"/>
              </a:ext>
            </a:extLst>
          </p:cNvPr>
          <p:cNvSpPr>
            <a:spLocks noChangeArrowheads="1"/>
          </p:cNvSpPr>
          <p:nvPr/>
        </p:nvSpPr>
        <p:spPr bwMode="auto">
          <a:xfrm>
            <a:off x="6131285" y="4381076"/>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3" name="Object 12">
            <a:extLst>
              <a:ext uri="{FF2B5EF4-FFF2-40B4-BE49-F238E27FC236}">
                <a16:creationId xmlns:a16="http://schemas.microsoft.com/office/drawing/2014/main" xmlns="" id="{19404992-94B4-4AC1-9A12-0145E6989651}"/>
              </a:ext>
            </a:extLst>
          </p:cNvPr>
          <p:cNvGraphicFramePr>
            <a:graphicFrameLocks noChangeAspect="1"/>
          </p:cNvGraphicFramePr>
          <p:nvPr>
            <p:extLst>
              <p:ext uri="{D42A27DB-BD31-4B8C-83A1-F6EECF244321}">
                <p14:modId xmlns:p14="http://schemas.microsoft.com/office/powerpoint/2010/main" val="684431920"/>
              </p:ext>
            </p:extLst>
          </p:nvPr>
        </p:nvGraphicFramePr>
        <p:xfrm>
          <a:off x="5069847" y="4356772"/>
          <a:ext cx="3124200" cy="558800"/>
        </p:xfrm>
        <a:graphic>
          <a:graphicData uri="http://schemas.openxmlformats.org/presentationml/2006/ole">
            <mc:AlternateContent xmlns:mc="http://schemas.openxmlformats.org/markup-compatibility/2006">
              <mc:Choice xmlns:v="urn:schemas-microsoft-com:vml" Requires="v">
                <p:oleObj spid="_x0000_s1083" r:id="rId8" imgW="2349500" imgH="419100" progId="Equation.3">
                  <p:embed/>
                </p:oleObj>
              </mc:Choice>
              <mc:Fallback>
                <p:oleObj r:id="rId8" imgW="23495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9847" y="4356772"/>
                        <a:ext cx="3124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8">
            <a:extLst>
              <a:ext uri="{FF2B5EF4-FFF2-40B4-BE49-F238E27FC236}">
                <a16:creationId xmlns:a16="http://schemas.microsoft.com/office/drawing/2014/main" xmlns="" id="{C0017E60-A87A-4D7E-9836-12C97951961B}"/>
              </a:ext>
            </a:extLst>
          </p:cNvPr>
          <p:cNvSpPr>
            <a:spLocks noChangeArrowheads="1"/>
          </p:cNvSpPr>
          <p:nvPr/>
        </p:nvSpPr>
        <p:spPr bwMode="auto">
          <a:xfrm>
            <a:off x="7824192" y="4593908"/>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5" name="Object 14">
            <a:extLst>
              <a:ext uri="{FF2B5EF4-FFF2-40B4-BE49-F238E27FC236}">
                <a16:creationId xmlns:a16="http://schemas.microsoft.com/office/drawing/2014/main" xmlns="" id="{B86386E1-E330-4C46-BFF0-BE32FDF591F4}"/>
              </a:ext>
            </a:extLst>
          </p:cNvPr>
          <p:cNvGraphicFramePr>
            <a:graphicFrameLocks noChangeAspect="1"/>
          </p:cNvGraphicFramePr>
          <p:nvPr>
            <p:extLst>
              <p:ext uri="{D42A27DB-BD31-4B8C-83A1-F6EECF244321}">
                <p14:modId xmlns:p14="http://schemas.microsoft.com/office/powerpoint/2010/main" val="283431894"/>
              </p:ext>
            </p:extLst>
          </p:nvPr>
        </p:nvGraphicFramePr>
        <p:xfrm>
          <a:off x="8206028" y="4213427"/>
          <a:ext cx="3911600" cy="673100"/>
        </p:xfrm>
        <a:graphic>
          <a:graphicData uri="http://schemas.openxmlformats.org/presentationml/2006/ole">
            <mc:AlternateContent xmlns:mc="http://schemas.openxmlformats.org/markup-compatibility/2006">
              <mc:Choice xmlns:v="urn:schemas-microsoft-com:vml" Requires="v">
                <p:oleObj spid="_x0000_s1084" r:id="rId10" imgW="2933700" imgH="508000" progId="Equation.3">
                  <p:embed/>
                </p:oleObj>
              </mc:Choice>
              <mc:Fallback>
                <p:oleObj r:id="rId10" imgW="2933700" imgH="508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06028" y="4213427"/>
                        <a:ext cx="39116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0">
            <a:extLst>
              <a:ext uri="{FF2B5EF4-FFF2-40B4-BE49-F238E27FC236}">
                <a16:creationId xmlns:a16="http://schemas.microsoft.com/office/drawing/2014/main" xmlns="" id="{FE089E0A-52AB-49F1-BC7C-32534E99B773}"/>
              </a:ext>
            </a:extLst>
          </p:cNvPr>
          <p:cNvSpPr>
            <a:spLocks noChangeArrowheads="1"/>
          </p:cNvSpPr>
          <p:nvPr/>
        </p:nvSpPr>
        <p:spPr bwMode="auto">
          <a:xfrm>
            <a:off x="7859779" y="5453233"/>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7" name="Object 16">
            <a:extLst>
              <a:ext uri="{FF2B5EF4-FFF2-40B4-BE49-F238E27FC236}">
                <a16:creationId xmlns:a16="http://schemas.microsoft.com/office/drawing/2014/main" xmlns="" id="{9E2220BA-6459-4788-8505-E0A469D3B9E2}"/>
              </a:ext>
            </a:extLst>
          </p:cNvPr>
          <p:cNvGraphicFramePr>
            <a:graphicFrameLocks noChangeAspect="1"/>
          </p:cNvGraphicFramePr>
          <p:nvPr>
            <p:extLst>
              <p:ext uri="{D42A27DB-BD31-4B8C-83A1-F6EECF244321}">
                <p14:modId xmlns:p14="http://schemas.microsoft.com/office/powerpoint/2010/main" val="2222260433"/>
              </p:ext>
            </p:extLst>
          </p:nvPr>
        </p:nvGraphicFramePr>
        <p:xfrm>
          <a:off x="7816850" y="5653088"/>
          <a:ext cx="873125" cy="266700"/>
        </p:xfrm>
        <a:graphic>
          <a:graphicData uri="http://schemas.openxmlformats.org/presentationml/2006/ole">
            <mc:AlternateContent xmlns:mc="http://schemas.openxmlformats.org/markup-compatibility/2006">
              <mc:Choice xmlns:v="urn:schemas-microsoft-com:vml" Requires="v">
                <p:oleObj spid="_x0000_s1085" name="公式" r:id="rId12" imgW="647640" imgH="203040" progId="Equation.3">
                  <p:embed/>
                </p:oleObj>
              </mc:Choice>
              <mc:Fallback>
                <p:oleObj name="公式" r:id="rId12" imgW="647640" imgH="203040" progId="Equation.3">
                  <p:embed/>
                  <p:pic>
                    <p:nvPicPr>
                      <p:cNvPr id="0" name=""/>
                      <p:cNvPicPr>
                        <a:picLocks noChangeAspect="1" noChangeArrowheads="1"/>
                      </p:cNvPicPr>
                      <p:nvPr/>
                    </p:nvPicPr>
                    <p:blipFill>
                      <a:blip r:embed="rId13"/>
                      <a:srcRect/>
                      <a:stretch>
                        <a:fillRect/>
                      </a:stretch>
                    </p:blipFill>
                    <p:spPr bwMode="auto">
                      <a:xfrm>
                        <a:off x="7816850" y="5653088"/>
                        <a:ext cx="87312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3530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6C5EE28-D6D1-470F-A5FB-BCF949D25E73}"/>
              </a:ext>
            </a:extLst>
          </p:cNvPr>
          <p:cNvSpPr/>
          <p:nvPr/>
        </p:nvSpPr>
        <p:spPr>
          <a:xfrm>
            <a:off x="171875" y="740702"/>
            <a:ext cx="2184787" cy="451405"/>
          </a:xfrm>
          <a:prstGeom prst="rect">
            <a:avLst/>
          </a:prstGeom>
        </p:spPr>
        <p:txBody>
          <a:bodyPr wrap="none" lIns="121917" tIns="60958" rIns="121917" bIns="60958">
            <a:spAutoFit/>
          </a:bodyPr>
          <a:lstStyle/>
          <a:p>
            <a:pPr algn="ctr"/>
            <a:r>
              <a:rPr lang="en-US" altLang="zh-CN" sz="2100" dirty="0"/>
              <a:t>2. </a:t>
            </a:r>
            <a:r>
              <a:rPr lang="zh-CN" altLang="en-US" sz="2100" dirty="0"/>
              <a:t>分析理论方法</a:t>
            </a:r>
          </a:p>
        </p:txBody>
      </p:sp>
      <p:sp>
        <p:nvSpPr>
          <p:cNvPr id="7" name="Rectangle 6">
            <a:extLst>
              <a:ext uri="{FF2B5EF4-FFF2-40B4-BE49-F238E27FC236}">
                <a16:creationId xmlns:a16="http://schemas.microsoft.com/office/drawing/2014/main" xmlns="" id="{96C3849D-D7D3-4964-9963-A790F54D87EE}"/>
              </a:ext>
            </a:extLst>
          </p:cNvPr>
          <p:cNvSpPr/>
          <p:nvPr/>
        </p:nvSpPr>
        <p:spPr>
          <a:xfrm>
            <a:off x="164699" y="1700808"/>
            <a:ext cx="4608512" cy="1000270"/>
          </a:xfrm>
          <a:prstGeom prst="rect">
            <a:avLst/>
          </a:prstGeom>
        </p:spPr>
        <p:txBody>
          <a:bodyPr wrap="square" lIns="121917" tIns="60958" rIns="121917" bIns="60958">
            <a:spAutoFit/>
          </a:bodyPr>
          <a:lstStyle/>
          <a:p>
            <a:pPr marL="380990" indent="-380990">
              <a:buFont typeface="Arial" panose="020B0604020202020204" pitchFamily="34" charset="0"/>
              <a:buChar char="•"/>
            </a:pPr>
            <a:r>
              <a:rPr lang="en-US" altLang="zh-CN" sz="1900" dirty="0">
                <a:latin typeface="Calibri" panose="020F0502020204030204" pitchFamily="34" charset="0"/>
                <a:ea typeface="宋体" panose="02010600030101010101" pitchFamily="2" charset="-122"/>
                <a:cs typeface="Times New Roman" panose="02020603050405020304" pitchFamily="18" charset="0"/>
              </a:rPr>
              <a:t>K-e RNG</a:t>
            </a:r>
            <a:r>
              <a:rPr lang="zh-CN" altLang="zh-CN" sz="1900" dirty="0">
                <a:latin typeface="Calibri" panose="020F0502020204030204" pitchFamily="34" charset="0"/>
                <a:ea typeface="宋体" panose="02010600030101010101" pitchFamily="2" charset="-122"/>
                <a:cs typeface="Times New Roman" panose="02020603050405020304" pitchFamily="18" charset="0"/>
              </a:rPr>
              <a:t>模型是</a:t>
            </a:r>
            <a:r>
              <a:rPr lang="en-US" altLang="zh-CN" sz="1900" dirty="0" err="1">
                <a:latin typeface="Times New Roman" panose="02020603050405020304" pitchFamily="18" charset="0"/>
                <a:ea typeface="宋体" panose="02010600030101010101" pitchFamily="2" charset="-122"/>
              </a:rPr>
              <a:t>Yakhot</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及</a:t>
            </a:r>
            <a:r>
              <a:rPr lang="en-US" altLang="zh-CN" sz="1900" dirty="0" err="1">
                <a:latin typeface="Times New Roman" panose="02020603050405020304" pitchFamily="18" charset="0"/>
                <a:ea typeface="宋体" panose="02010600030101010101" pitchFamily="2" charset="-122"/>
              </a:rPr>
              <a:t>Orzag</a:t>
            </a:r>
            <a:r>
              <a:rPr lang="zh-CN" altLang="zh-CN" sz="1900" dirty="0">
                <a:latin typeface="Calibri" panose="020F0502020204030204" pitchFamily="34" charset="0"/>
                <a:ea typeface="宋体" panose="02010600030101010101" pitchFamily="2" charset="-122"/>
                <a:cs typeface="Times New Roman" panose="02020603050405020304" pitchFamily="18" charset="0"/>
              </a:rPr>
              <a:t>提出的，该模型中的</a:t>
            </a:r>
            <a:r>
              <a:rPr lang="en-US" altLang="zh-CN" sz="1900" dirty="0">
                <a:latin typeface="Times New Roman" panose="02020603050405020304" pitchFamily="18" charset="0"/>
                <a:ea typeface="宋体" panose="02010600030101010101" pitchFamily="2" charset="-122"/>
              </a:rPr>
              <a:t>RNG</a:t>
            </a:r>
            <a:r>
              <a:rPr lang="zh-CN" altLang="zh-CN" sz="1900" dirty="0">
                <a:latin typeface="Calibri" panose="020F0502020204030204" pitchFamily="34" charset="0"/>
                <a:ea typeface="宋体" panose="02010600030101010101" pitchFamily="2" charset="-122"/>
                <a:cs typeface="Times New Roman" panose="02020603050405020304" pitchFamily="18" charset="0"/>
              </a:rPr>
              <a:t>是英文</a:t>
            </a:r>
            <a:r>
              <a:rPr lang="en-US" altLang="zh-CN" sz="1900" dirty="0">
                <a:latin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renormalization group</a:t>
            </a:r>
            <a:r>
              <a:rPr lang="en-US" altLang="zh-CN" sz="1900" dirty="0">
                <a:latin typeface="宋体" panose="02010600030101010101" pitchFamily="2" charset="-122"/>
                <a:cs typeface="Times New Roman" panose="02020603050405020304" pitchFamily="18" charset="0"/>
              </a:rPr>
              <a:t>”</a:t>
            </a:r>
            <a:r>
              <a:rPr lang="zh-CN" altLang="zh-CN" sz="1900" dirty="0">
                <a:ea typeface="宋体" panose="02010600030101010101" pitchFamily="2" charset="-122"/>
                <a:cs typeface="Times New Roman" panose="02020603050405020304" pitchFamily="18" charset="0"/>
              </a:rPr>
              <a:t>的缩写</a:t>
            </a:r>
            <a:endParaRPr lang="zh-CN" altLang="en-US" sz="1900" dirty="0"/>
          </a:p>
        </p:txBody>
      </p:sp>
      <p:sp>
        <p:nvSpPr>
          <p:cNvPr id="9" name="Rectangle 5">
            <a:extLst>
              <a:ext uri="{FF2B5EF4-FFF2-40B4-BE49-F238E27FC236}">
                <a16:creationId xmlns:a16="http://schemas.microsoft.com/office/drawing/2014/main" xmlns="" id="{BB2EBFE8-4660-4EC3-80E0-8B77F57673E0}"/>
              </a:ext>
            </a:extLst>
          </p:cNvPr>
          <p:cNvSpPr>
            <a:spLocks noChangeArrowheads="1"/>
          </p:cNvSpPr>
          <p:nvPr/>
        </p:nvSpPr>
        <p:spPr bwMode="auto">
          <a:xfrm>
            <a:off x="5711957" y="1692777"/>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0" name="Object 9">
            <a:extLst>
              <a:ext uri="{FF2B5EF4-FFF2-40B4-BE49-F238E27FC236}">
                <a16:creationId xmlns:a16="http://schemas.microsoft.com/office/drawing/2014/main" xmlns="" id="{5287F37B-F7E7-4988-A63C-85D421DF681D}"/>
              </a:ext>
            </a:extLst>
          </p:cNvPr>
          <p:cNvGraphicFramePr>
            <a:graphicFrameLocks noChangeAspect="1"/>
          </p:cNvGraphicFramePr>
          <p:nvPr>
            <p:extLst>
              <p:ext uri="{D42A27DB-BD31-4B8C-83A1-F6EECF244321}">
                <p14:modId xmlns:p14="http://schemas.microsoft.com/office/powerpoint/2010/main" val="1066529511"/>
              </p:ext>
            </p:extLst>
          </p:nvPr>
        </p:nvGraphicFramePr>
        <p:xfrm>
          <a:off x="5711958" y="1892830"/>
          <a:ext cx="3695700" cy="596900"/>
        </p:xfrm>
        <a:graphic>
          <a:graphicData uri="http://schemas.openxmlformats.org/presentationml/2006/ole">
            <mc:AlternateContent xmlns:mc="http://schemas.openxmlformats.org/markup-compatibility/2006">
              <mc:Choice xmlns:v="urn:schemas-microsoft-com:vml" Requires="v">
                <p:oleObj spid="_x0000_s2072" r:id="rId4" imgW="2781300" imgH="444500" progId="Equation.DSMT4">
                  <p:embed/>
                </p:oleObj>
              </mc:Choice>
              <mc:Fallback>
                <p:oleObj r:id="rId4" imgW="27813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958" y="1892830"/>
                        <a:ext cx="3695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7">
            <a:extLst>
              <a:ext uri="{FF2B5EF4-FFF2-40B4-BE49-F238E27FC236}">
                <a16:creationId xmlns:a16="http://schemas.microsoft.com/office/drawing/2014/main" xmlns="" id="{23CB5FF8-E9AB-41DB-BFCD-00C49BC0C23A}"/>
              </a:ext>
            </a:extLst>
          </p:cNvPr>
          <p:cNvSpPr>
            <a:spLocks noChangeArrowheads="1"/>
          </p:cNvSpPr>
          <p:nvPr/>
        </p:nvSpPr>
        <p:spPr bwMode="auto">
          <a:xfrm>
            <a:off x="5423925" y="3029073"/>
            <a:ext cx="246280"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17" tIns="60958" rIns="121917" bIns="60958" numCol="1" anchor="ctr" anchorCtr="0" compatLnSpc="1">
            <a:prstTxWarp prst="textNoShape">
              <a:avLst/>
            </a:prstTxWarp>
            <a:spAutoFit/>
          </a:bodyPr>
          <a:lstStyle/>
          <a:p>
            <a:endParaRPr lang="zh-CN" altLang="en-US"/>
          </a:p>
        </p:txBody>
      </p:sp>
      <p:graphicFrame>
        <p:nvGraphicFramePr>
          <p:cNvPr id="12" name="Object 11">
            <a:extLst>
              <a:ext uri="{FF2B5EF4-FFF2-40B4-BE49-F238E27FC236}">
                <a16:creationId xmlns:a16="http://schemas.microsoft.com/office/drawing/2014/main" xmlns="" id="{5D6F6FF7-032C-48CA-9A62-28E672E332B7}"/>
              </a:ext>
            </a:extLst>
          </p:cNvPr>
          <p:cNvGraphicFramePr>
            <a:graphicFrameLocks noChangeAspect="1"/>
          </p:cNvGraphicFramePr>
          <p:nvPr>
            <p:extLst>
              <p:ext uri="{D42A27DB-BD31-4B8C-83A1-F6EECF244321}">
                <p14:modId xmlns:p14="http://schemas.microsoft.com/office/powerpoint/2010/main" val="3448691640"/>
              </p:ext>
            </p:extLst>
          </p:nvPr>
        </p:nvGraphicFramePr>
        <p:xfrm>
          <a:off x="5423925" y="3229126"/>
          <a:ext cx="4572000" cy="622300"/>
        </p:xfrm>
        <a:graphic>
          <a:graphicData uri="http://schemas.openxmlformats.org/presentationml/2006/ole">
            <mc:AlternateContent xmlns:mc="http://schemas.openxmlformats.org/markup-compatibility/2006">
              <mc:Choice xmlns:v="urn:schemas-microsoft-com:vml" Requires="v">
                <p:oleObj spid="_x0000_s2073" r:id="rId6" imgW="3429000" imgH="469900" progId="Equation.DSMT4">
                  <p:embed/>
                </p:oleObj>
              </mc:Choice>
              <mc:Fallback>
                <p:oleObj r:id="rId6" imgW="3429000" imgH="4699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925" y="3229126"/>
                        <a:ext cx="45720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417758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a:xfrm>
            <a:off x="1871531" y="-176596"/>
            <a:ext cx="9652000" cy="1143000"/>
          </a:xfrm>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71875" y="740702"/>
            <a:ext cx="2184787" cy="451405"/>
          </a:xfrm>
          <a:prstGeom prst="rect">
            <a:avLst/>
          </a:prstGeom>
        </p:spPr>
        <p:txBody>
          <a:bodyPr wrap="none" lIns="121917" tIns="60958" rIns="121917" bIns="60958">
            <a:spAutoFit/>
          </a:bodyPr>
          <a:lstStyle/>
          <a:p>
            <a:pPr algn="ctr"/>
            <a:r>
              <a:rPr lang="en-US" altLang="zh-CN" sz="2100" dirty="0"/>
              <a:t>2. </a:t>
            </a:r>
            <a:r>
              <a:rPr lang="zh-CN" altLang="en-US" sz="2100" dirty="0"/>
              <a:t>分析理论方法</a:t>
            </a:r>
          </a:p>
        </p:txBody>
      </p:sp>
      <p:sp>
        <p:nvSpPr>
          <p:cNvPr id="8" name="Rectangle 7">
            <a:extLst>
              <a:ext uri="{FF2B5EF4-FFF2-40B4-BE49-F238E27FC236}">
                <a16:creationId xmlns:a16="http://schemas.microsoft.com/office/drawing/2014/main" xmlns="" id="{D7DB2F49-FC2B-4185-B53B-B6D893F771E7}"/>
              </a:ext>
            </a:extLst>
          </p:cNvPr>
          <p:cNvSpPr/>
          <p:nvPr/>
        </p:nvSpPr>
        <p:spPr>
          <a:xfrm>
            <a:off x="4751851" y="1028734"/>
            <a:ext cx="3011936" cy="451405"/>
          </a:xfrm>
          <a:prstGeom prst="rect">
            <a:avLst/>
          </a:prstGeom>
        </p:spPr>
        <p:txBody>
          <a:bodyPr wrap="none" lIns="121917" tIns="60958" rIns="121917" bIns="60958">
            <a:spAutoFit/>
          </a:bodyPr>
          <a:lstStyle/>
          <a:p>
            <a:r>
              <a:rPr lang="zh-CN" altLang="en-US" sz="2100" dirty="0">
                <a:latin typeface="Times New Roman" panose="02020603050405020304" pitchFamily="18" charset="0"/>
                <a:ea typeface="宋体" panose="02010600030101010101" pitchFamily="2" charset="-122"/>
              </a:rPr>
              <a:t>多参考坐标系（</a:t>
            </a:r>
            <a:r>
              <a:rPr lang="en-US" altLang="zh-CN" sz="2100" dirty="0">
                <a:latin typeface="Times New Roman" panose="02020603050405020304" pitchFamily="18" charset="0"/>
                <a:ea typeface="宋体" panose="02010600030101010101" pitchFamily="2" charset="-122"/>
              </a:rPr>
              <a:t>MRF</a:t>
            </a:r>
            <a:r>
              <a:rPr lang="zh-CN" altLang="en-US" sz="2100" dirty="0">
                <a:latin typeface="Times New Roman" panose="02020603050405020304" pitchFamily="18" charset="0"/>
                <a:ea typeface="宋体" panose="02010600030101010101" pitchFamily="2" charset="-122"/>
              </a:rPr>
              <a:t>）</a:t>
            </a:r>
            <a:endParaRPr lang="zh-CN" altLang="en-US" sz="2100" dirty="0"/>
          </a:p>
        </p:txBody>
      </p:sp>
      <p:sp>
        <p:nvSpPr>
          <p:cNvPr id="2" name="Rectangle 1">
            <a:extLst>
              <a:ext uri="{FF2B5EF4-FFF2-40B4-BE49-F238E27FC236}">
                <a16:creationId xmlns:a16="http://schemas.microsoft.com/office/drawing/2014/main" xmlns="" id="{8F076E57-D173-4998-BE19-5CF01796919B}"/>
              </a:ext>
            </a:extLst>
          </p:cNvPr>
          <p:cNvSpPr/>
          <p:nvPr/>
        </p:nvSpPr>
        <p:spPr>
          <a:xfrm>
            <a:off x="177475" y="1604798"/>
            <a:ext cx="5630493" cy="3749740"/>
          </a:xfrm>
          <a:prstGeom prst="rect">
            <a:avLst/>
          </a:prstGeom>
        </p:spPr>
        <p:txBody>
          <a:bodyPr wrap="square" lIns="121917" tIns="60958" rIns="121917" bIns="60958">
            <a:spAutoFit/>
          </a:bodyPr>
          <a:lstStyle/>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多参考系模型假定流动为定常，转子或者推进器的影响可以用近似均值来代替</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旋转坐标系可以解决包括搅拌器中叶轮的旋转，旋转机械中叶片的旋转以及旋转通路中的流动计算等</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en-US" altLang="zh-CN" sz="1900" dirty="0">
                <a:latin typeface="宋体" panose="02010600030101010101" pitchFamily="2" charset="-122"/>
                <a:ea typeface="宋体" panose="02010600030101010101" pitchFamily="2" charset="-122"/>
              </a:rPr>
              <a:t>MRF</a:t>
            </a:r>
            <a:r>
              <a:rPr lang="zh-CN" altLang="zh-CN" sz="1900" dirty="0">
                <a:latin typeface="宋体" panose="02010600030101010101" pitchFamily="2" charset="-122"/>
                <a:ea typeface="宋体" panose="02010600030101010101" pitchFamily="2" charset="-122"/>
              </a:rPr>
              <a:t>方法不会使相邻的两个运动区域间产生相对运动，用于计算的网格依然是固定的</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类似于在指定位置固定运动部分的运动且观察该位置瞬间的流场，因此，</a:t>
            </a:r>
            <a:r>
              <a:rPr lang="en-US" altLang="zh-CN" sz="1900" dirty="0">
                <a:latin typeface="宋体" panose="02010600030101010101" pitchFamily="2" charset="-122"/>
                <a:ea typeface="宋体" panose="02010600030101010101" pitchFamily="2" charset="-122"/>
              </a:rPr>
              <a:t>MRF</a:t>
            </a:r>
            <a:r>
              <a:rPr lang="zh-CN" altLang="zh-CN" sz="1900" dirty="0">
                <a:latin typeface="宋体" panose="02010600030101010101" pitchFamily="2" charset="-122"/>
                <a:ea typeface="宋体" panose="02010600030101010101" pitchFamily="2" charset="-122"/>
              </a:rPr>
              <a:t>方法被称为：</a:t>
            </a:r>
            <a:r>
              <a:rPr lang="en-US" altLang="zh-CN" sz="1900" dirty="0">
                <a:latin typeface="宋体" panose="02010600030101010101" pitchFamily="2" charset="-122"/>
                <a:ea typeface="宋体" panose="02010600030101010101" pitchFamily="2" charset="-122"/>
              </a:rPr>
              <a:t>“</a:t>
            </a:r>
            <a:r>
              <a:rPr lang="zh-CN" altLang="zh-CN" sz="1900" dirty="0">
                <a:latin typeface="宋体" panose="02010600030101010101" pitchFamily="2" charset="-122"/>
                <a:ea typeface="宋体" panose="02010600030101010101" pitchFamily="2" charset="-122"/>
              </a:rPr>
              <a:t>冰冻转子法</a:t>
            </a:r>
            <a:r>
              <a:rPr lang="en-US" altLang="zh-CN" sz="1900" dirty="0">
                <a:latin typeface="宋体" panose="02010600030101010101" pitchFamily="2" charset="-122"/>
                <a:ea typeface="宋体" panose="02010600030101010101" pitchFamily="2" charset="-122"/>
              </a:rPr>
              <a:t>”</a:t>
            </a:r>
            <a:r>
              <a:rPr lang="zh-CN" altLang="zh-CN" sz="1900" dirty="0">
                <a:latin typeface="宋体" panose="02010600030101010101" pitchFamily="2" charset="-122"/>
                <a:ea typeface="宋体" panose="02010600030101010101" pitchFamily="2" charset="-122"/>
              </a:rPr>
              <a:t>。</a:t>
            </a:r>
          </a:p>
          <a:p>
            <a:pPr marL="380990" indent="-380990">
              <a:buFont typeface="Arial" panose="020B0604020202020204" pitchFamily="34" charset="0"/>
              <a:buChar char="•"/>
            </a:pPr>
            <a:endParaRPr lang="zh-CN" altLang="en-US" sz="19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28813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71875" y="740702"/>
            <a:ext cx="2184787" cy="451405"/>
          </a:xfrm>
          <a:prstGeom prst="rect">
            <a:avLst/>
          </a:prstGeom>
        </p:spPr>
        <p:txBody>
          <a:bodyPr wrap="none" lIns="121917" tIns="60958" rIns="121917" bIns="60958">
            <a:spAutoFit/>
          </a:bodyPr>
          <a:lstStyle/>
          <a:p>
            <a:pPr algn="ctr"/>
            <a:r>
              <a:rPr lang="en-US" altLang="zh-CN" sz="2100" dirty="0"/>
              <a:t>2. </a:t>
            </a:r>
            <a:r>
              <a:rPr lang="zh-CN" altLang="en-US" sz="2100" dirty="0"/>
              <a:t>分析理论方法</a:t>
            </a:r>
          </a:p>
        </p:txBody>
      </p:sp>
      <p:sp>
        <p:nvSpPr>
          <p:cNvPr id="2" name="Rectangle 1">
            <a:extLst>
              <a:ext uri="{FF2B5EF4-FFF2-40B4-BE49-F238E27FC236}">
                <a16:creationId xmlns:a16="http://schemas.microsoft.com/office/drawing/2014/main" xmlns="" id="{D7A778E1-4F4F-49D5-99CB-9E7AE9D29A58}"/>
              </a:ext>
            </a:extLst>
          </p:cNvPr>
          <p:cNvSpPr/>
          <p:nvPr/>
        </p:nvSpPr>
        <p:spPr>
          <a:xfrm>
            <a:off x="441259" y="1203380"/>
            <a:ext cx="1607165" cy="561688"/>
          </a:xfrm>
          <a:prstGeom prst="rect">
            <a:avLst/>
          </a:prstGeom>
        </p:spPr>
        <p:txBody>
          <a:bodyPr wrap="none" lIns="121917" tIns="60958" rIns="121917" bIns="60958">
            <a:spAutoFit/>
          </a:bodyPr>
          <a:lstStyle/>
          <a:p>
            <a:pPr marL="380990" indent="-380990" algn="just">
              <a:lnSpc>
                <a:spcPct val="150000"/>
              </a:lnSpc>
              <a:buFont typeface="Arial" panose="020B0604020202020204" pitchFamily="34" charset="0"/>
              <a:buChar char="•"/>
            </a:pP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VOF</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模型</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xmlns="" id="{8806B44D-A15E-4243-BF01-C1A8535A48F0}"/>
              </a:ext>
            </a:extLst>
          </p:cNvPr>
          <p:cNvSpPr/>
          <p:nvPr/>
        </p:nvSpPr>
        <p:spPr>
          <a:xfrm>
            <a:off x="815413" y="1796819"/>
            <a:ext cx="7080448" cy="1000270"/>
          </a:xfrm>
          <a:prstGeom prst="rect">
            <a:avLst/>
          </a:prstGeom>
        </p:spPr>
        <p:txBody>
          <a:bodyPr wrap="square" lIns="121917" tIns="60958" rIns="121917" bIns="60958">
            <a:spAutoFit/>
          </a:bodyPr>
          <a:lstStyle/>
          <a:p>
            <a:r>
              <a:rPr lang="en-US" altLang="zh-CN" sz="1900" dirty="0">
                <a:latin typeface="Times New Roman" panose="02020603050405020304" pitchFamily="18" charset="0"/>
                <a:ea typeface="宋体" panose="02010600030101010101" pitchFamily="2" charset="-122"/>
              </a:rPr>
              <a:t>VOF</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模型通过求解单独的动量方程和处理穿过区域的每一流体的体积分数来模拟两种或三种不能混合的流体。典型的应用包括预测、射流破碎、流体中大泡的运动、气液界面的稳态和瞬态处理</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
        <p:nvSpPr>
          <p:cNvPr id="6" name="Rectangle 5">
            <a:extLst>
              <a:ext uri="{FF2B5EF4-FFF2-40B4-BE49-F238E27FC236}">
                <a16:creationId xmlns:a16="http://schemas.microsoft.com/office/drawing/2014/main" xmlns="" id="{F2F7955A-678F-4E19-A9B8-B89697CA682B}"/>
              </a:ext>
            </a:extLst>
          </p:cNvPr>
          <p:cNvSpPr/>
          <p:nvPr/>
        </p:nvSpPr>
        <p:spPr>
          <a:xfrm>
            <a:off x="440191" y="2948504"/>
            <a:ext cx="1979062" cy="561688"/>
          </a:xfrm>
          <a:prstGeom prst="rect">
            <a:avLst/>
          </a:prstGeom>
        </p:spPr>
        <p:txBody>
          <a:bodyPr wrap="none" lIns="121917" tIns="60958" rIns="121917" bIns="60958">
            <a:spAutoFit/>
          </a:bodyPr>
          <a:lstStyle/>
          <a:p>
            <a:pPr marL="457189" indent="-457189" algn="just">
              <a:lnSpc>
                <a:spcPct val="150000"/>
              </a:lnSpc>
              <a:buFont typeface="Arial" panose="020B0604020202020204" pitchFamily="34" charset="0"/>
              <a:buChar char="•"/>
            </a:pP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Mixture</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模型</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xmlns="" id="{3BD1D291-A256-4B2D-A9B8-BC10090D8C05}"/>
              </a:ext>
            </a:extLst>
          </p:cNvPr>
          <p:cNvSpPr/>
          <p:nvPr/>
        </p:nvSpPr>
        <p:spPr>
          <a:xfrm>
            <a:off x="813726" y="3462521"/>
            <a:ext cx="6914455" cy="1000270"/>
          </a:xfrm>
          <a:prstGeom prst="rect">
            <a:avLst/>
          </a:prstGeom>
        </p:spPr>
        <p:txBody>
          <a:bodyPr wrap="square" lIns="121917" tIns="60958" rIns="121917" bIns="60958">
            <a:spAutoFit/>
          </a:bodyPr>
          <a:lstStyle/>
          <a:p>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混合模型（</a:t>
            </a:r>
            <a:r>
              <a:rPr lang="en-US" altLang="zh-CN" sz="1900" dirty="0">
                <a:solidFill>
                  <a:srgbClr val="000000"/>
                </a:solidFill>
                <a:latin typeface="宋体" panose="02010600030101010101" pitchFamily="2" charset="-122"/>
                <a:ea typeface="宋体" panose="02010600030101010101" pitchFamily="2" charset="-122"/>
              </a:rPr>
              <a:t>Mixture model</a:t>
            </a: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）是一种简化的多相流模型，</a:t>
            </a:r>
            <a:r>
              <a:rPr lang="zh-CN" altLang="zh-CN" sz="1900" dirty="0">
                <a:latin typeface="宋体" panose="02010600030101010101" pitchFamily="2" charset="-122"/>
                <a:ea typeface="宋体" panose="02010600030101010101" pitchFamily="2" charset="-122"/>
              </a:rPr>
              <a:t>用于模拟有强烈耦合的各向同性多相流和各相以相同速度运动的多相流</a:t>
            </a:r>
            <a:r>
              <a:rPr lang="zh-CN" altLang="en-US" sz="1900" dirty="0">
                <a:latin typeface="宋体" panose="02010600030101010101" pitchFamily="2" charset="-122"/>
                <a:ea typeface="宋体" panose="02010600030101010101" pitchFamily="2" charset="-122"/>
              </a:rPr>
              <a:t>。</a:t>
            </a:r>
          </a:p>
        </p:txBody>
      </p:sp>
      <p:sp>
        <p:nvSpPr>
          <p:cNvPr id="9" name="Rectangle 8">
            <a:extLst>
              <a:ext uri="{FF2B5EF4-FFF2-40B4-BE49-F238E27FC236}">
                <a16:creationId xmlns:a16="http://schemas.microsoft.com/office/drawing/2014/main" xmlns="" id="{B106A1F3-FDB5-44EF-A767-A9E84C2E9B0C}"/>
              </a:ext>
            </a:extLst>
          </p:cNvPr>
          <p:cNvSpPr/>
          <p:nvPr/>
        </p:nvSpPr>
        <p:spPr>
          <a:xfrm>
            <a:off x="462098" y="4169849"/>
            <a:ext cx="2161804" cy="607855"/>
          </a:xfrm>
          <a:prstGeom prst="rect">
            <a:avLst/>
          </a:prstGeom>
        </p:spPr>
        <p:txBody>
          <a:bodyPr wrap="none" lIns="121917" tIns="60958" rIns="121917" bIns="60958">
            <a:spAutoFit/>
          </a:bodyPr>
          <a:lstStyle/>
          <a:p>
            <a:pPr marL="457189" indent="-457189" algn="just">
              <a:lnSpc>
                <a:spcPct val="150000"/>
              </a:lnSpc>
              <a:buFont typeface="Arial" panose="020B0604020202020204" pitchFamily="34" charset="0"/>
              <a:buChar char="•"/>
            </a:pPr>
            <a:r>
              <a:rPr lang="en-US" altLang="zh-CN" sz="2100" kern="100" dirty="0">
                <a:latin typeface="Times New Roman" panose="02020603050405020304" pitchFamily="18" charset="0"/>
                <a:ea typeface="宋体" panose="02010600030101010101" pitchFamily="2" charset="-122"/>
                <a:cs typeface="Times New Roman" panose="02020603050405020304" pitchFamily="18" charset="0"/>
              </a:rPr>
              <a:t>Eulerian</a:t>
            </a:r>
            <a:r>
              <a:rPr lang="zh-CN" altLang="zh-CN" sz="2100" kern="100" dirty="0">
                <a:latin typeface="Times New Roman" panose="02020603050405020304" pitchFamily="18" charset="0"/>
                <a:ea typeface="宋体" panose="02010600030101010101" pitchFamily="2" charset="-122"/>
                <a:cs typeface="Times New Roman" panose="02020603050405020304" pitchFamily="18" charset="0"/>
              </a:rPr>
              <a:t>模型</a:t>
            </a:r>
            <a:endParaRPr lang="zh-CN" altLang="zh-CN" sz="21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95E63BA8-1207-4ADF-B3A7-7C0046DBBFD5}"/>
              </a:ext>
            </a:extLst>
          </p:cNvPr>
          <p:cNvSpPr/>
          <p:nvPr/>
        </p:nvSpPr>
        <p:spPr>
          <a:xfrm>
            <a:off x="851859" y="4924295"/>
            <a:ext cx="7044003" cy="1000270"/>
          </a:xfrm>
          <a:prstGeom prst="rect">
            <a:avLst/>
          </a:prstGeom>
        </p:spPr>
        <p:txBody>
          <a:bodyPr wrap="square" lIns="121917" tIns="60958" rIns="121917" bIns="60958">
            <a:spAutoFit/>
          </a:bodyPr>
          <a:lstStyle/>
          <a:p>
            <a:r>
              <a:rPr lang="zh-CN" altLang="zh-CN" sz="1900" dirty="0">
                <a:solidFill>
                  <a:srgbClr val="000000"/>
                </a:solidFill>
                <a:latin typeface="Calibri" panose="020F0502020204030204" pitchFamily="34" charset="0"/>
                <a:ea typeface="宋体" panose="02010600030101010101" pitchFamily="2" charset="-122"/>
                <a:cs typeface="Times New Roman" panose="02020603050405020304" pitchFamily="18" charset="0"/>
              </a:rPr>
              <a:t>采用欧拉模型，第二相的数量仅仅因为内存要求和收敛行为而受到限制，只要有足够的内存，任何数量的第二相都可以模拟。然而，对于复杂的多相流动，数值解由于收敛性而受到限制</a:t>
            </a:r>
            <a:r>
              <a:rPr lang="zh-CN" altLang="en-US" sz="1900" dirty="0">
                <a:solidFill>
                  <a:srgbClr val="000000"/>
                </a:solidFill>
                <a:latin typeface="Calibri" panose="020F0502020204030204" pitchFamily="34"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317210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sp>
        <p:nvSpPr>
          <p:cNvPr id="6" name="Rectangle 5">
            <a:extLst>
              <a:ext uri="{FF2B5EF4-FFF2-40B4-BE49-F238E27FC236}">
                <a16:creationId xmlns:a16="http://schemas.microsoft.com/office/drawing/2014/main" xmlns="" id="{CA97CBA2-1B81-49D7-86AD-754FECDE378C}"/>
              </a:ext>
            </a:extLst>
          </p:cNvPr>
          <p:cNvSpPr/>
          <p:nvPr/>
        </p:nvSpPr>
        <p:spPr>
          <a:xfrm>
            <a:off x="223189" y="1354529"/>
            <a:ext cx="5200737" cy="1877433"/>
          </a:xfrm>
          <a:prstGeom prst="rect">
            <a:avLst/>
          </a:prstGeom>
        </p:spPr>
        <p:txBody>
          <a:bodyPr wrap="square" lIns="121917" tIns="60958" rIns="121917" bIns="60958">
            <a:spAutoFit/>
          </a:bodyPr>
          <a:lstStyle/>
          <a:p>
            <a:pPr marL="380990" indent="-380990">
              <a:lnSpc>
                <a:spcPct val="150000"/>
              </a:lnSpc>
              <a:buFont typeface="Arial" panose="020B0604020202020204" pitchFamily="34" charset="0"/>
              <a:buChar char="•"/>
            </a:pPr>
            <a:r>
              <a:rPr lang="zh-CN" altLang="zh-CN" sz="1900" dirty="0">
                <a:latin typeface="宋体" panose="02010600030101010101" pitchFamily="2" charset="-122"/>
                <a:ea typeface="宋体" panose="02010600030101010101" pitchFamily="2" charset="-122"/>
                <a:cs typeface="Times New Roman" panose="02020603050405020304" pitchFamily="18" charset="0"/>
              </a:rPr>
              <a:t>乙酸乙酯和硝化棉的液固混合过程。</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marL="380990" indent="-380990">
              <a:lnSpc>
                <a:spcPct val="150000"/>
              </a:lnSpc>
              <a:buFont typeface="Arial" panose="020B0604020202020204" pitchFamily="34" charset="0"/>
              <a:buChar char="•"/>
            </a:pPr>
            <a:r>
              <a:rPr lang="zh-CN" altLang="en-US" sz="1900" dirty="0" smtClean="0">
                <a:latin typeface="宋体" panose="02010600030101010101" pitchFamily="2" charset="-122"/>
                <a:ea typeface="宋体" panose="02010600030101010101" pitchFamily="2" charset="-122"/>
              </a:rPr>
              <a:t>多相流</a:t>
            </a:r>
            <a:r>
              <a:rPr lang="zh-CN" altLang="en-US" sz="1900" dirty="0">
                <a:latin typeface="宋体" panose="02010600030101010101" pitchFamily="2" charset="-122"/>
                <a:ea typeface="宋体" panose="02010600030101010101" pitchFamily="2" charset="-122"/>
              </a:rPr>
              <a:t>模型：</a:t>
            </a:r>
            <a:r>
              <a:rPr lang="en-US" altLang="zh-CN" sz="1900" dirty="0">
                <a:latin typeface="宋体" panose="02010600030101010101" pitchFamily="2" charset="-122"/>
                <a:ea typeface="宋体" panose="02010600030101010101" pitchFamily="2" charset="-122"/>
              </a:rPr>
              <a:t>Mixture</a:t>
            </a:r>
            <a:r>
              <a:rPr lang="zh-CN" altLang="en-US" sz="1900" dirty="0">
                <a:latin typeface="宋体" panose="02010600030101010101" pitchFamily="2" charset="-122"/>
                <a:ea typeface="宋体" panose="02010600030101010101" pitchFamily="2" charset="-122"/>
              </a:rPr>
              <a:t>模型</a:t>
            </a:r>
            <a:endParaRPr lang="en-US" altLang="zh-CN" sz="1900" dirty="0">
              <a:latin typeface="宋体" panose="02010600030101010101" pitchFamily="2" charset="-122"/>
              <a:ea typeface="宋体" panose="02010600030101010101" pitchFamily="2" charset="-122"/>
            </a:endParaRPr>
          </a:p>
          <a:p>
            <a:pPr marL="380990" indent="-380990">
              <a:lnSpc>
                <a:spcPct val="150000"/>
              </a:lnSpc>
              <a:buFont typeface="Arial" panose="020B0604020202020204" pitchFamily="34" charset="0"/>
              <a:buChar char="•"/>
            </a:pPr>
            <a:r>
              <a:rPr lang="zh-CN" altLang="en-US" sz="1900" dirty="0">
                <a:latin typeface="宋体" panose="02010600030101010101" pitchFamily="2" charset="-122"/>
                <a:ea typeface="宋体" panose="02010600030101010101" pitchFamily="2" charset="-122"/>
              </a:rPr>
              <a:t>湍流模型：</a:t>
            </a:r>
            <a:r>
              <a:rPr lang="en-US" altLang="zh-CN" sz="1900" dirty="0">
                <a:latin typeface="宋体" panose="02010600030101010101" pitchFamily="2" charset="-122"/>
                <a:ea typeface="宋体" panose="02010600030101010101" pitchFamily="2" charset="-122"/>
              </a:rPr>
              <a:t>K-e RNG</a:t>
            </a:r>
          </a:p>
          <a:p>
            <a:pPr marL="380990" indent="-380990">
              <a:lnSpc>
                <a:spcPct val="150000"/>
              </a:lnSpc>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主相是乙酸乙酯，第二相为硝化棉和空气</a:t>
            </a:r>
            <a:endParaRPr lang="zh-CN" altLang="en-US" sz="1900" dirty="0">
              <a:latin typeface="宋体" panose="02010600030101010101" pitchFamily="2" charset="-122"/>
              <a:ea typeface="宋体" panose="02010600030101010101" pitchFamily="2" charset="-122"/>
            </a:endParaRPr>
          </a:p>
        </p:txBody>
      </p:sp>
      <p:pic>
        <p:nvPicPr>
          <p:cNvPr id="7" name="Picture 6">
            <a:extLst>
              <a:ext uri="{FF2B5EF4-FFF2-40B4-BE49-F238E27FC236}">
                <a16:creationId xmlns:a16="http://schemas.microsoft.com/office/drawing/2014/main" xmlns="" id="{6E5F141C-8925-4BF8-A5EF-67BC85650F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82456" y="1394332"/>
            <a:ext cx="4083473" cy="3484880"/>
          </a:xfrm>
          <a:prstGeom prst="rect">
            <a:avLst/>
          </a:prstGeom>
          <a:noFill/>
          <a:ln>
            <a:noFill/>
          </a:ln>
        </p:spPr>
      </p:pic>
      <p:sp>
        <p:nvSpPr>
          <p:cNvPr id="8" name="Rectangle 7">
            <a:extLst>
              <a:ext uri="{FF2B5EF4-FFF2-40B4-BE49-F238E27FC236}">
                <a16:creationId xmlns:a16="http://schemas.microsoft.com/office/drawing/2014/main" xmlns="" id="{D7DB2F49-FC2B-4185-B53B-B6D893F771E7}"/>
              </a:ext>
            </a:extLst>
          </p:cNvPr>
          <p:cNvSpPr/>
          <p:nvPr/>
        </p:nvSpPr>
        <p:spPr>
          <a:xfrm>
            <a:off x="7152118" y="5237966"/>
            <a:ext cx="1517397"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Mixture</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模型</a:t>
            </a:r>
            <a:endParaRPr lang="zh-CN" altLang="en-US" sz="1900" dirty="0"/>
          </a:p>
        </p:txBody>
      </p:sp>
    </p:spTree>
    <p:extLst>
      <p:ext uri="{BB962C8B-B14F-4D97-AF65-F5344CB8AC3E}">
        <p14:creationId xmlns:p14="http://schemas.microsoft.com/office/powerpoint/2010/main" val="2165681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graphicFrame>
        <p:nvGraphicFramePr>
          <p:cNvPr id="2" name="Table 1">
            <a:extLst>
              <a:ext uri="{FF2B5EF4-FFF2-40B4-BE49-F238E27FC236}">
                <a16:creationId xmlns:a16="http://schemas.microsoft.com/office/drawing/2014/main" xmlns="" id="{F862166E-413A-4D1F-99F1-06607BB5A72E}"/>
              </a:ext>
            </a:extLst>
          </p:cNvPr>
          <p:cNvGraphicFramePr>
            <a:graphicFrameLocks noGrp="1"/>
          </p:cNvGraphicFramePr>
          <p:nvPr>
            <p:extLst>
              <p:ext uri="{D42A27DB-BD31-4B8C-83A1-F6EECF244321}">
                <p14:modId xmlns:p14="http://schemas.microsoft.com/office/powerpoint/2010/main" val="255431441"/>
              </p:ext>
            </p:extLst>
          </p:nvPr>
        </p:nvGraphicFramePr>
        <p:xfrm>
          <a:off x="5807968" y="1700808"/>
          <a:ext cx="4128459" cy="1737360"/>
        </p:xfrm>
        <a:graphic>
          <a:graphicData uri="http://schemas.openxmlformats.org/drawingml/2006/table">
            <a:tbl>
              <a:tblPr firstRow="1" firstCol="1" bandRow="1">
                <a:tableStyleId>{5940675A-B579-460E-94D1-54222C63F5DA}</a:tableStyleId>
              </a:tblPr>
              <a:tblGrid>
                <a:gridCol w="2034195">
                  <a:extLst>
                    <a:ext uri="{9D8B030D-6E8A-4147-A177-3AD203B41FA5}">
                      <a16:colId xmlns:a16="http://schemas.microsoft.com/office/drawing/2014/main" xmlns="" val="2550168989"/>
                    </a:ext>
                  </a:extLst>
                </a:gridCol>
                <a:gridCol w="2094264">
                  <a:extLst>
                    <a:ext uri="{9D8B030D-6E8A-4147-A177-3AD203B41FA5}">
                      <a16:colId xmlns:a16="http://schemas.microsoft.com/office/drawing/2014/main" xmlns="" val="2968949716"/>
                    </a:ext>
                  </a:extLst>
                </a:gridCol>
              </a:tblGrid>
              <a:tr h="426720">
                <a:tc>
                  <a:txBody>
                    <a:bodyPr/>
                    <a:lstStyle/>
                    <a:p>
                      <a:pPr algn="ctr">
                        <a:lnSpc>
                          <a:spcPct val="150000"/>
                        </a:lnSpc>
                        <a:spcAft>
                          <a:spcPts val="0"/>
                        </a:spcAft>
                      </a:pPr>
                      <a:r>
                        <a:rPr lang="zh-CN" sz="1900" kern="100" dirty="0">
                          <a:effectLst/>
                          <a:latin typeface="宋体" panose="02010600030101010101" pitchFamily="2" charset="-122"/>
                          <a:ea typeface="宋体" panose="02010600030101010101" pitchFamily="2" charset="-122"/>
                        </a:rPr>
                        <a:t>质量</a:t>
                      </a:r>
                      <a:r>
                        <a:rPr lang="en-US" sz="1900" kern="100" dirty="0">
                          <a:effectLst/>
                          <a:latin typeface="宋体" panose="02010600030101010101" pitchFamily="2" charset="-122"/>
                          <a:ea typeface="宋体" panose="02010600030101010101" pitchFamily="2" charset="-122"/>
                        </a:rPr>
                        <a:t> (kg)</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a:effectLst/>
                          <a:latin typeface="宋体" panose="02010600030101010101" pitchFamily="2" charset="-122"/>
                          <a:ea typeface="宋体" panose="02010600030101010101" pitchFamily="2" charset="-122"/>
                        </a:rPr>
                        <a:t>60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691046035"/>
                  </a:ext>
                </a:extLst>
              </a:tr>
              <a:tr h="426720">
                <a:tc>
                  <a:txBody>
                    <a:bodyPr/>
                    <a:lstStyle/>
                    <a:p>
                      <a:pPr algn="ctr">
                        <a:lnSpc>
                          <a:spcPct val="150000"/>
                        </a:lnSpc>
                        <a:spcAft>
                          <a:spcPts val="0"/>
                        </a:spcAft>
                      </a:pPr>
                      <a:r>
                        <a:rPr lang="zh-CN" sz="1900" kern="100" dirty="0">
                          <a:effectLst/>
                          <a:latin typeface="宋体" panose="02010600030101010101" pitchFamily="2" charset="-122"/>
                          <a:ea typeface="宋体" panose="02010600030101010101" pitchFamily="2" charset="-122"/>
                        </a:rPr>
                        <a:t>密度</a:t>
                      </a:r>
                      <a:r>
                        <a:rPr lang="en-US" sz="1900" kern="100" dirty="0">
                          <a:effectLst/>
                          <a:latin typeface="宋体" panose="02010600030101010101" pitchFamily="2" charset="-122"/>
                          <a:ea typeface="宋体" panose="02010600030101010101" pitchFamily="2" charset="-122"/>
                        </a:rPr>
                        <a:t> (kg/m³)</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dirty="0">
                          <a:effectLst/>
                          <a:latin typeface="宋体" panose="02010600030101010101" pitchFamily="2" charset="-122"/>
                          <a:ea typeface="宋体" panose="02010600030101010101" pitchFamily="2" charset="-122"/>
                        </a:rPr>
                        <a:t>902</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405616068"/>
                  </a:ext>
                </a:extLst>
              </a:tr>
              <a:tr h="426720">
                <a:tc>
                  <a:txBody>
                    <a:bodyPr/>
                    <a:lstStyle/>
                    <a:p>
                      <a:pPr algn="ctr">
                        <a:lnSpc>
                          <a:spcPct val="150000"/>
                        </a:lnSpc>
                        <a:spcAft>
                          <a:spcPts val="0"/>
                        </a:spcAft>
                      </a:pPr>
                      <a:r>
                        <a:rPr lang="zh-CN" sz="1900" kern="100">
                          <a:effectLst/>
                          <a:latin typeface="宋体" panose="02010600030101010101" pitchFamily="2" charset="-122"/>
                          <a:ea typeface="宋体" panose="02010600030101010101" pitchFamily="2" charset="-122"/>
                        </a:rPr>
                        <a:t>体积 （</a:t>
                      </a:r>
                      <a:r>
                        <a:rPr lang="en-US" sz="1900" kern="100">
                          <a:effectLst/>
                          <a:latin typeface="宋体" panose="02010600030101010101" pitchFamily="2" charset="-122"/>
                          <a:ea typeface="宋体" panose="02010600030101010101" pitchFamily="2" charset="-122"/>
                        </a:rPr>
                        <a:t>m³</a:t>
                      </a:r>
                      <a:r>
                        <a:rPr lang="zh-CN" sz="1900" kern="100">
                          <a:effectLst/>
                          <a:latin typeface="宋体" panose="02010600030101010101" pitchFamily="2" charset="-122"/>
                          <a:ea typeface="宋体" panose="02010600030101010101" pitchFamily="2" charset="-122"/>
                        </a:rPr>
                        <a:t>）</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dirty="0">
                          <a:effectLst/>
                          <a:latin typeface="宋体" panose="02010600030101010101" pitchFamily="2" charset="-122"/>
                          <a:ea typeface="宋体" panose="02010600030101010101" pitchFamily="2" charset="-122"/>
                        </a:rPr>
                        <a:t>0.06652</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920676733"/>
                  </a:ext>
                </a:extLst>
              </a:tr>
              <a:tr h="426720">
                <a:tc>
                  <a:txBody>
                    <a:bodyPr/>
                    <a:lstStyle/>
                    <a:p>
                      <a:pPr algn="ctr">
                        <a:lnSpc>
                          <a:spcPct val="150000"/>
                        </a:lnSpc>
                        <a:spcAft>
                          <a:spcPts val="0"/>
                        </a:spcAft>
                      </a:pPr>
                      <a:r>
                        <a:rPr lang="zh-CN" sz="1900" kern="100">
                          <a:effectLst/>
                          <a:latin typeface="宋体" panose="02010600030101010101" pitchFamily="2" charset="-122"/>
                          <a:ea typeface="宋体" panose="02010600030101010101" pitchFamily="2" charset="-122"/>
                        </a:rPr>
                        <a:t>粘性（</a:t>
                      </a:r>
                      <a:r>
                        <a:rPr lang="en-US" sz="1900" kern="100">
                          <a:effectLst/>
                          <a:latin typeface="宋体" panose="02010600030101010101" pitchFamily="2" charset="-122"/>
                          <a:ea typeface="宋体" panose="02010600030101010101" pitchFamily="2" charset="-122"/>
                        </a:rPr>
                        <a:t>Pa.s</a:t>
                      </a:r>
                      <a:r>
                        <a:rPr lang="zh-CN" sz="1900" kern="100">
                          <a:effectLst/>
                          <a:latin typeface="宋体" panose="02010600030101010101" pitchFamily="2" charset="-122"/>
                          <a:ea typeface="宋体" panose="02010600030101010101" pitchFamily="2" charset="-122"/>
                        </a:rPr>
                        <a:t>）</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dirty="0">
                          <a:effectLst/>
                          <a:latin typeface="宋体" panose="02010600030101010101" pitchFamily="2" charset="-122"/>
                          <a:ea typeface="宋体" panose="02010600030101010101" pitchFamily="2" charset="-122"/>
                        </a:rPr>
                        <a:t>4.43e-4 </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203829494"/>
                  </a:ext>
                </a:extLst>
              </a:tr>
            </a:tbl>
          </a:graphicData>
        </a:graphic>
      </p:graphicFrame>
      <p:sp>
        <p:nvSpPr>
          <p:cNvPr id="4" name="Rectangle 3">
            <a:extLst>
              <a:ext uri="{FF2B5EF4-FFF2-40B4-BE49-F238E27FC236}">
                <a16:creationId xmlns:a16="http://schemas.microsoft.com/office/drawing/2014/main" xmlns="" id="{AD51D281-AA71-40C2-8FED-AE79D8165C1A}"/>
              </a:ext>
            </a:extLst>
          </p:cNvPr>
          <p:cNvSpPr/>
          <p:nvPr/>
        </p:nvSpPr>
        <p:spPr>
          <a:xfrm>
            <a:off x="6864085" y="3470621"/>
            <a:ext cx="1464497"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硝化棉参数</a:t>
            </a:r>
            <a:endParaRPr lang="zh-CN" altLang="en-US" sz="1900" dirty="0"/>
          </a:p>
        </p:txBody>
      </p:sp>
      <p:sp>
        <p:nvSpPr>
          <p:cNvPr id="9" name="Rectangle 8">
            <a:extLst>
              <a:ext uri="{FF2B5EF4-FFF2-40B4-BE49-F238E27FC236}">
                <a16:creationId xmlns:a16="http://schemas.microsoft.com/office/drawing/2014/main" xmlns="" id="{4377F896-335F-4346-A0CF-86C9ED3934AC}"/>
              </a:ext>
            </a:extLst>
          </p:cNvPr>
          <p:cNvSpPr/>
          <p:nvPr/>
        </p:nvSpPr>
        <p:spPr>
          <a:xfrm>
            <a:off x="6672064" y="1043637"/>
            <a:ext cx="1708154"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乙酸乙酯参数</a:t>
            </a:r>
            <a:endParaRPr lang="zh-CN" altLang="en-US" sz="1900" dirty="0"/>
          </a:p>
        </p:txBody>
      </p:sp>
      <p:graphicFrame>
        <p:nvGraphicFramePr>
          <p:cNvPr id="10" name="Table 9">
            <a:extLst>
              <a:ext uri="{FF2B5EF4-FFF2-40B4-BE49-F238E27FC236}">
                <a16:creationId xmlns:a16="http://schemas.microsoft.com/office/drawing/2014/main" xmlns="" id="{EFA1B595-946A-4F2E-BF2A-844F2E69F884}"/>
              </a:ext>
            </a:extLst>
          </p:cNvPr>
          <p:cNvGraphicFramePr>
            <a:graphicFrameLocks noGrp="1"/>
          </p:cNvGraphicFramePr>
          <p:nvPr>
            <p:extLst>
              <p:ext uri="{D42A27DB-BD31-4B8C-83A1-F6EECF244321}">
                <p14:modId xmlns:p14="http://schemas.microsoft.com/office/powerpoint/2010/main" val="914659010"/>
              </p:ext>
            </p:extLst>
          </p:nvPr>
        </p:nvGraphicFramePr>
        <p:xfrm>
          <a:off x="5760225" y="4196684"/>
          <a:ext cx="4416490" cy="868680"/>
        </p:xfrm>
        <a:graphic>
          <a:graphicData uri="http://schemas.openxmlformats.org/drawingml/2006/table">
            <a:tbl>
              <a:tblPr firstRow="1" firstCol="1" bandRow="1">
                <a:tableStyleId>{5940675A-B579-460E-94D1-54222C63F5DA}</a:tableStyleId>
              </a:tblPr>
              <a:tblGrid>
                <a:gridCol w="2209281">
                  <a:extLst>
                    <a:ext uri="{9D8B030D-6E8A-4147-A177-3AD203B41FA5}">
                      <a16:colId xmlns:a16="http://schemas.microsoft.com/office/drawing/2014/main" xmlns="" val="1772643407"/>
                    </a:ext>
                  </a:extLst>
                </a:gridCol>
                <a:gridCol w="2207209">
                  <a:extLst>
                    <a:ext uri="{9D8B030D-6E8A-4147-A177-3AD203B41FA5}">
                      <a16:colId xmlns:a16="http://schemas.microsoft.com/office/drawing/2014/main" xmlns="" val="112573822"/>
                    </a:ext>
                  </a:extLst>
                </a:gridCol>
              </a:tblGrid>
              <a:tr h="284480">
                <a:tc>
                  <a:txBody>
                    <a:bodyPr/>
                    <a:lstStyle/>
                    <a:p>
                      <a:pPr algn="ctr">
                        <a:spcAft>
                          <a:spcPts val="0"/>
                        </a:spcAft>
                      </a:pPr>
                      <a:r>
                        <a:rPr lang="zh-CN" sz="1900" kern="100" dirty="0">
                          <a:effectLst/>
                          <a:latin typeface="宋体" panose="02010600030101010101" pitchFamily="2" charset="-122"/>
                          <a:ea typeface="宋体" panose="02010600030101010101" pitchFamily="2" charset="-122"/>
                        </a:rPr>
                        <a:t>质量（</a:t>
                      </a:r>
                      <a:r>
                        <a:rPr lang="en-US" sz="1900" kern="100" dirty="0">
                          <a:effectLst/>
                          <a:latin typeface="宋体" panose="02010600030101010101" pitchFamily="2" charset="-122"/>
                          <a:ea typeface="宋体" panose="02010600030101010101" pitchFamily="2" charset="-122"/>
                        </a:rPr>
                        <a:t>kg</a:t>
                      </a:r>
                      <a:r>
                        <a:rPr lang="zh-CN" sz="1900" kern="100" dirty="0">
                          <a:effectLst/>
                          <a:latin typeface="宋体" panose="02010600030101010101" pitchFamily="2" charset="-122"/>
                          <a:ea typeface="宋体" panose="02010600030101010101" pitchFamily="2" charset="-122"/>
                        </a:rPr>
                        <a:t>）</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006150450"/>
                  </a:ext>
                </a:extLst>
              </a:tr>
              <a:tr h="284480">
                <a:tc>
                  <a:txBody>
                    <a:bodyPr/>
                    <a:lstStyle/>
                    <a:p>
                      <a:pPr algn="ctr">
                        <a:spcAft>
                          <a:spcPts val="0"/>
                        </a:spcAft>
                      </a:pPr>
                      <a:r>
                        <a:rPr lang="zh-CN" sz="1900" kern="100">
                          <a:effectLst/>
                          <a:latin typeface="宋体" panose="02010600030101010101" pitchFamily="2" charset="-122"/>
                          <a:ea typeface="宋体" panose="02010600030101010101" pitchFamily="2" charset="-122"/>
                        </a:rPr>
                        <a:t>密度（</a:t>
                      </a:r>
                      <a:r>
                        <a:rPr lang="en-US" sz="1900" kern="100">
                          <a:effectLst/>
                          <a:latin typeface="宋体" panose="02010600030101010101" pitchFamily="2" charset="-122"/>
                          <a:ea typeface="宋体" panose="02010600030101010101" pitchFamily="2" charset="-122"/>
                        </a:rPr>
                        <a:t>kg/m³</a:t>
                      </a:r>
                      <a:r>
                        <a:rPr lang="zh-CN" sz="1900" kern="100">
                          <a:effectLst/>
                          <a:latin typeface="宋体" panose="02010600030101010101" pitchFamily="2" charset="-122"/>
                          <a:ea typeface="宋体" panose="02010600030101010101" pitchFamily="2" charset="-122"/>
                        </a:rPr>
                        <a:t>）</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1659</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668391276"/>
                  </a:ext>
                </a:extLst>
              </a:tr>
              <a:tr h="284480">
                <a:tc>
                  <a:txBody>
                    <a:bodyPr/>
                    <a:lstStyle/>
                    <a:p>
                      <a:pPr algn="ctr">
                        <a:spcAft>
                          <a:spcPts val="0"/>
                        </a:spcAft>
                      </a:pPr>
                      <a:r>
                        <a:rPr lang="zh-CN" sz="1900" kern="100">
                          <a:effectLst/>
                          <a:latin typeface="宋体" panose="02010600030101010101" pitchFamily="2" charset="-122"/>
                          <a:ea typeface="宋体" panose="02010600030101010101" pitchFamily="2" charset="-122"/>
                        </a:rPr>
                        <a:t>体积（</a:t>
                      </a:r>
                      <a:r>
                        <a:rPr lang="en-US" sz="1900" kern="100">
                          <a:effectLst/>
                          <a:latin typeface="宋体" panose="02010600030101010101" pitchFamily="2" charset="-122"/>
                          <a:ea typeface="宋体" panose="02010600030101010101" pitchFamily="2" charset="-122"/>
                        </a:rPr>
                        <a:t>m³</a:t>
                      </a:r>
                      <a:r>
                        <a:rPr lang="zh-CN" sz="1900" kern="100">
                          <a:effectLst/>
                          <a:latin typeface="宋体" panose="02010600030101010101" pitchFamily="2" charset="-122"/>
                          <a:ea typeface="宋体" panose="02010600030101010101" pitchFamily="2" charset="-122"/>
                        </a:rPr>
                        <a:t>）</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0.003617</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292136859"/>
                  </a:ext>
                </a:extLst>
              </a:tr>
            </a:tbl>
          </a:graphicData>
        </a:graphic>
      </p:graphicFrame>
      <p:sp>
        <p:nvSpPr>
          <p:cNvPr id="11" name="Rectangle 10">
            <a:extLst>
              <a:ext uri="{FF2B5EF4-FFF2-40B4-BE49-F238E27FC236}">
                <a16:creationId xmlns:a16="http://schemas.microsoft.com/office/drawing/2014/main" xmlns="" id="{3EA299D3-717C-411A-A1AF-1239D2CD42C2}"/>
              </a:ext>
            </a:extLst>
          </p:cNvPr>
          <p:cNvSpPr/>
          <p:nvPr/>
        </p:nvSpPr>
        <p:spPr>
          <a:xfrm>
            <a:off x="664324" y="1354530"/>
            <a:ext cx="1605562" cy="415494"/>
          </a:xfrm>
          <a:prstGeom prst="rect">
            <a:avLst/>
          </a:prstGeom>
        </p:spPr>
        <p:txBody>
          <a:bodyPr wrap="none" lIns="121917" tIns="60958" rIns="121917" bIns="60958">
            <a:spAutoFit/>
          </a:bodyPr>
          <a:lstStyle/>
          <a:p>
            <a:pPr marL="380990" indent="-380990">
              <a:buFont typeface="Arial" panose="020B0604020202020204" pitchFamily="34" charset="0"/>
              <a:buChar char="•"/>
            </a:pP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边界条件</a:t>
            </a:r>
            <a:endParaRPr lang="zh-CN" altLang="en-US" sz="1900" dirty="0"/>
          </a:p>
        </p:txBody>
      </p:sp>
      <p:sp>
        <p:nvSpPr>
          <p:cNvPr id="12" name="Rectangle 11">
            <a:extLst>
              <a:ext uri="{FF2B5EF4-FFF2-40B4-BE49-F238E27FC236}">
                <a16:creationId xmlns:a16="http://schemas.microsoft.com/office/drawing/2014/main" xmlns="" id="{DC031B0E-35AE-40EC-8318-3C78F69B961F}"/>
              </a:ext>
            </a:extLst>
          </p:cNvPr>
          <p:cNvSpPr/>
          <p:nvPr/>
        </p:nvSpPr>
        <p:spPr>
          <a:xfrm>
            <a:off x="705720" y="2031134"/>
            <a:ext cx="4046131" cy="2975169"/>
          </a:xfrm>
          <a:prstGeom prst="rect">
            <a:avLst/>
          </a:prstGeom>
        </p:spPr>
        <p:txBody>
          <a:bodyPr wrap="square" lIns="121917" tIns="60958" rIns="121917" bIns="60958">
            <a:spAutoFit/>
          </a:bodyPr>
          <a:lstStyle/>
          <a:p>
            <a:pPr>
              <a:spcAft>
                <a:spcPts val="800"/>
              </a:spcAft>
            </a:pPr>
            <a:r>
              <a:rPr lang="en-US" altLang="zh-CN" sz="19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cs typeface="Times New Roman" panose="02020603050405020304" pitchFamily="18" charset="0"/>
              </a:rPr>
              <a:t>搅拌釜内壁面和搅拌桨均采用</a:t>
            </a:r>
            <a:r>
              <a:rPr lang="en-US" altLang="zh-CN" sz="1900" dirty="0">
                <a:latin typeface="宋体" panose="02010600030101010101" pitchFamily="2" charset="-122"/>
                <a:ea typeface="宋体" panose="02010600030101010101" pitchFamily="2" charset="-122"/>
              </a:rPr>
              <a:t>Wall</a:t>
            </a:r>
            <a:r>
              <a:rPr lang="zh-CN" altLang="zh-CN" sz="1900" dirty="0">
                <a:latin typeface="宋体" panose="02010600030101010101" pitchFamily="2" charset="-122"/>
                <a:ea typeface="宋体" panose="02010600030101010101" pitchFamily="2" charset="-122"/>
                <a:cs typeface="Times New Roman" panose="02020603050405020304" pitchFamily="18" charset="0"/>
              </a:rPr>
              <a:t>壁面边界条件</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2</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cs typeface="Times New Roman" panose="02020603050405020304" pitchFamily="18" charset="0"/>
              </a:rPr>
              <a:t>搅拌桨转速</a:t>
            </a:r>
            <a:r>
              <a:rPr lang="zh-CN" altLang="zh-CN" sz="1900" dirty="0" smtClean="0">
                <a:latin typeface="宋体" panose="02010600030101010101" pitchFamily="2" charset="-122"/>
                <a:ea typeface="宋体" panose="02010600030101010101" pitchFamily="2" charset="-122"/>
                <a:cs typeface="Times New Roman" panose="02020603050405020304" pitchFamily="18" charset="0"/>
              </a:rPr>
              <a:t>为</a:t>
            </a:r>
            <a:r>
              <a:rPr lang="en-US" altLang="zh-CN" sz="1900" dirty="0" smtClean="0">
                <a:latin typeface="宋体" panose="02010600030101010101" pitchFamily="2" charset="-122"/>
                <a:ea typeface="宋体" panose="02010600030101010101" pitchFamily="2" charset="-122"/>
                <a:cs typeface="Times New Roman" panose="02020603050405020304" pitchFamily="18" charset="0"/>
              </a:rPr>
              <a:t>500r/min</a:t>
            </a:r>
            <a:r>
              <a:rPr lang="zh-CN" altLang="zh-CN" sz="19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3</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rPr>
              <a:t>重力方向</a:t>
            </a:r>
            <a:r>
              <a:rPr lang="en-US" altLang="zh-CN" sz="1900" dirty="0">
                <a:latin typeface="宋体" panose="02010600030101010101" pitchFamily="2" charset="-122"/>
                <a:ea typeface="宋体" panose="02010600030101010101" pitchFamily="2" charset="-122"/>
              </a:rPr>
              <a:t>Y=-9.81m/s^2</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4</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rPr>
              <a:t>时间步长</a:t>
            </a:r>
            <a:r>
              <a:rPr lang="en-US" altLang="zh-CN" sz="1900" dirty="0" smtClean="0">
                <a:latin typeface="宋体" panose="02010600030101010101" pitchFamily="2" charset="-122"/>
                <a:ea typeface="宋体" panose="02010600030101010101" pitchFamily="2" charset="-122"/>
              </a:rPr>
              <a:t>0.01s</a:t>
            </a:r>
          </a:p>
          <a:p>
            <a:pPr>
              <a:spcAft>
                <a:spcPts val="800"/>
              </a:spcAft>
            </a:pPr>
            <a:r>
              <a:rPr lang="en-US" altLang="zh-CN" sz="1900" dirty="0" smtClean="0">
                <a:latin typeface="宋体" panose="02010600030101010101" pitchFamily="2" charset="-122"/>
                <a:ea typeface="宋体" panose="02010600030101010101" pitchFamily="2" charset="-122"/>
              </a:rPr>
              <a:t>5</a:t>
            </a:r>
            <a:r>
              <a:rPr lang="zh-CN" altLang="en-US" sz="1900" dirty="0" smtClean="0">
                <a:latin typeface="宋体" panose="02010600030101010101" pitchFamily="2" charset="-122"/>
                <a:ea typeface="宋体" panose="02010600030101010101" pitchFamily="2" charset="-122"/>
              </a:rPr>
              <a:t>）</a:t>
            </a:r>
            <a:r>
              <a:rPr lang="zh-CN" altLang="zh-CN" sz="1900" dirty="0" smtClean="0">
                <a:latin typeface="宋体" panose="02010600030101010101" pitchFamily="2" charset="-122"/>
                <a:ea typeface="宋体" panose="02010600030101010101" pitchFamily="2" charset="-122"/>
              </a:rPr>
              <a:t>乙酸</a:t>
            </a:r>
            <a:r>
              <a:rPr lang="zh-CN" altLang="zh-CN" sz="1900" dirty="0">
                <a:latin typeface="宋体" panose="02010600030101010101" pitchFamily="2" charset="-122"/>
                <a:ea typeface="宋体" panose="02010600030101010101" pitchFamily="2" charset="-122"/>
              </a:rPr>
              <a:t>乙酯和和硝化棉分别为</a:t>
            </a:r>
            <a:r>
              <a:rPr lang="en-US" altLang="zh-CN" sz="1900" dirty="0">
                <a:latin typeface="宋体" panose="02010600030101010101" pitchFamily="2" charset="-122"/>
                <a:ea typeface="宋体" panose="02010600030101010101" pitchFamily="2" charset="-122"/>
              </a:rPr>
              <a:t>60kg</a:t>
            </a:r>
            <a:r>
              <a:rPr lang="zh-CN" altLang="zh-CN" sz="1900" dirty="0">
                <a:latin typeface="宋体" panose="02010600030101010101" pitchFamily="2" charset="-122"/>
                <a:ea typeface="宋体" panose="02010600030101010101" pitchFamily="2" charset="-122"/>
              </a:rPr>
              <a:t>和</a:t>
            </a:r>
            <a:r>
              <a:rPr lang="en-US" altLang="zh-CN" sz="1900" dirty="0">
                <a:latin typeface="宋体" panose="02010600030101010101" pitchFamily="2" charset="-122"/>
                <a:ea typeface="宋体" panose="02010600030101010101" pitchFamily="2" charset="-122"/>
              </a:rPr>
              <a:t>6kg</a:t>
            </a:r>
          </a:p>
          <a:p>
            <a:pPr>
              <a:spcAft>
                <a:spcPts val="800"/>
              </a:spcAft>
            </a:pPr>
            <a:endParaRPr lang="zh-CN" altLang="en-US" sz="19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07939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4" name="Picture 3">
            <a:extLst>
              <a:ext uri="{FF2B5EF4-FFF2-40B4-BE49-F238E27FC236}">
                <a16:creationId xmlns:a16="http://schemas.microsoft.com/office/drawing/2014/main" xmlns="" id="{B9B246EA-1FD6-4D6B-8ABD-19773C5784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55" y="1943318"/>
            <a:ext cx="4320000" cy="2971365"/>
          </a:xfrm>
          <a:prstGeom prst="rect">
            <a:avLst/>
          </a:prstGeom>
          <a:noFill/>
          <a:ln>
            <a:noFill/>
          </a:ln>
        </p:spPr>
      </p:pic>
      <p:pic>
        <p:nvPicPr>
          <p:cNvPr id="6" name="Picture 5">
            <a:extLst>
              <a:ext uri="{FF2B5EF4-FFF2-40B4-BE49-F238E27FC236}">
                <a16:creationId xmlns:a16="http://schemas.microsoft.com/office/drawing/2014/main" xmlns="" id="{B6A6344C-3284-4FC0-82A0-96BBFC5F00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776" y="1966840"/>
            <a:ext cx="4320000" cy="2971365"/>
          </a:xfrm>
          <a:prstGeom prst="rect">
            <a:avLst/>
          </a:prstGeom>
          <a:noFill/>
          <a:ln>
            <a:noFill/>
          </a:ln>
        </p:spPr>
      </p:pic>
      <p:pic>
        <p:nvPicPr>
          <p:cNvPr id="7" name="Picture 6">
            <a:extLst>
              <a:ext uri="{FF2B5EF4-FFF2-40B4-BE49-F238E27FC236}">
                <a16:creationId xmlns:a16="http://schemas.microsoft.com/office/drawing/2014/main" xmlns="" id="{B9FF273D-5303-482B-833E-3D3DE9431A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0097" y="1924348"/>
            <a:ext cx="4320000" cy="2971365"/>
          </a:xfrm>
          <a:prstGeom prst="rect">
            <a:avLst/>
          </a:prstGeom>
          <a:noFill/>
          <a:ln>
            <a:noFill/>
          </a:ln>
        </p:spPr>
      </p:pic>
      <p:sp>
        <p:nvSpPr>
          <p:cNvPr id="2" name="Rectangle 1">
            <a:extLst>
              <a:ext uri="{FF2B5EF4-FFF2-40B4-BE49-F238E27FC236}">
                <a16:creationId xmlns:a16="http://schemas.microsoft.com/office/drawing/2014/main" xmlns="" id="{9774EE7E-1184-4B6B-AD5F-A745E98C4E4B}"/>
              </a:ext>
            </a:extLst>
          </p:cNvPr>
          <p:cNvSpPr/>
          <p:nvPr/>
        </p:nvSpPr>
        <p:spPr>
          <a:xfrm>
            <a:off x="9552385" y="5349214"/>
            <a:ext cx="733528"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空气</a:t>
            </a:r>
            <a:endParaRPr lang="zh-CN" altLang="en-US" sz="1900" dirty="0"/>
          </a:p>
        </p:txBody>
      </p:sp>
      <p:sp>
        <p:nvSpPr>
          <p:cNvPr id="8" name="Rectangle 7">
            <a:extLst>
              <a:ext uri="{FF2B5EF4-FFF2-40B4-BE49-F238E27FC236}">
                <a16:creationId xmlns:a16="http://schemas.microsoft.com/office/drawing/2014/main" xmlns="" id="{8C2432DD-F39D-43AC-8BC5-BBF13D6C5CC9}"/>
              </a:ext>
            </a:extLst>
          </p:cNvPr>
          <p:cNvSpPr/>
          <p:nvPr/>
        </p:nvSpPr>
        <p:spPr>
          <a:xfrm>
            <a:off x="4057836" y="1181236"/>
            <a:ext cx="4045332"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体积分数分布</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t> Z=0</a:t>
            </a:r>
            <a:r>
              <a:rPr lang="zh-CN" altLang="zh-CN" sz="1900" dirty="0"/>
              <a:t>切面，</a:t>
            </a:r>
            <a:r>
              <a:rPr lang="en-US" altLang="zh-CN" sz="1900" dirty="0"/>
              <a:t>0s</a:t>
            </a:r>
            <a:r>
              <a:rPr lang="zh-CN" altLang="zh-CN" sz="1900" dirty="0"/>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
        <p:nvSpPr>
          <p:cNvPr id="9" name="Rectangle 8">
            <a:extLst>
              <a:ext uri="{FF2B5EF4-FFF2-40B4-BE49-F238E27FC236}">
                <a16:creationId xmlns:a16="http://schemas.microsoft.com/office/drawing/2014/main" xmlns="" id="{C9D4A342-F927-49B3-BAF3-68D9E1F896BF}"/>
              </a:ext>
            </a:extLst>
          </p:cNvPr>
          <p:cNvSpPr/>
          <p:nvPr/>
        </p:nvSpPr>
        <p:spPr>
          <a:xfrm>
            <a:off x="5511223" y="5322776"/>
            <a:ext cx="977185"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硝化棉</a:t>
            </a:r>
            <a:endParaRPr lang="zh-CN" altLang="en-US" sz="1900" dirty="0"/>
          </a:p>
        </p:txBody>
      </p:sp>
      <p:sp>
        <p:nvSpPr>
          <p:cNvPr id="10" name="Rectangle 9">
            <a:extLst>
              <a:ext uri="{FF2B5EF4-FFF2-40B4-BE49-F238E27FC236}">
                <a16:creationId xmlns:a16="http://schemas.microsoft.com/office/drawing/2014/main" xmlns="" id="{AD94AEAC-6F85-4430-920B-A877FAF3ED00}"/>
              </a:ext>
            </a:extLst>
          </p:cNvPr>
          <p:cNvSpPr/>
          <p:nvPr/>
        </p:nvSpPr>
        <p:spPr>
          <a:xfrm>
            <a:off x="1583499" y="5267141"/>
            <a:ext cx="1220841"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乙酸乙酯</a:t>
            </a:r>
            <a:endParaRPr lang="zh-CN" altLang="en-US" sz="1900" dirty="0"/>
          </a:p>
        </p:txBody>
      </p:sp>
    </p:spTree>
    <p:extLst>
      <p:ext uri="{BB962C8B-B14F-4D97-AF65-F5344CB8AC3E}">
        <p14:creationId xmlns:p14="http://schemas.microsoft.com/office/powerpoint/2010/main" val="342799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9" name="Picture 8">
            <a:extLst>
              <a:ext uri="{FF2B5EF4-FFF2-40B4-BE49-F238E27FC236}">
                <a16:creationId xmlns:a16="http://schemas.microsoft.com/office/drawing/2014/main" xmlns="" id="{F782E530-BDF0-40F7-BD47-0413446577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381" y="1391993"/>
            <a:ext cx="5760000" cy="4320347"/>
          </a:xfrm>
          <a:prstGeom prst="rect">
            <a:avLst/>
          </a:prstGeom>
          <a:noFill/>
          <a:ln>
            <a:noFill/>
          </a:ln>
        </p:spPr>
      </p:pic>
      <p:sp>
        <p:nvSpPr>
          <p:cNvPr id="2" name="Rectangle 1">
            <a:extLst>
              <a:ext uri="{FF2B5EF4-FFF2-40B4-BE49-F238E27FC236}">
                <a16:creationId xmlns:a16="http://schemas.microsoft.com/office/drawing/2014/main" xmlns="" id="{9D4FA409-0C18-4A6A-9A44-4A55C288067F}"/>
              </a:ext>
            </a:extLst>
          </p:cNvPr>
          <p:cNvSpPr/>
          <p:nvPr/>
        </p:nvSpPr>
        <p:spPr>
          <a:xfrm>
            <a:off x="4619455" y="5574285"/>
            <a:ext cx="5725017" cy="707882"/>
          </a:xfrm>
          <a:prstGeom prst="rect">
            <a:avLst/>
          </a:prstGeom>
        </p:spPr>
        <p:txBody>
          <a:bodyPr wrap="square" lIns="121917" tIns="60958" rIns="121917" bIns="60958">
            <a:spAutoFit/>
          </a:bodyPr>
          <a:lstStyle/>
          <a:p>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50s</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以内硝化棉的体积分数分布变化剧烈，然后变化逐渐趋于平缓</a:t>
            </a:r>
            <a:r>
              <a:rPr lang="zh-CN" altLang="zh-CN" sz="19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1900" kern="100" dirty="0" smtClean="0">
                <a:latin typeface="Times New Roman" panose="02020603050405020304" pitchFamily="18" charset="0"/>
                <a:ea typeface="宋体" panose="02010600030101010101" pitchFamily="2" charset="-122"/>
                <a:cs typeface="Times New Roman" panose="02020603050405020304" pitchFamily="18" charset="0"/>
              </a:rPr>
              <a:t>表明硝化棉的分布逐渐趋向均匀。</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xmlns="" id="{77679ECD-C72D-4F3F-98F5-581DA93E11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2049" y="1206129"/>
            <a:ext cx="5760000" cy="4320347"/>
          </a:xfrm>
          <a:prstGeom prst="rect">
            <a:avLst/>
          </a:prstGeom>
          <a:noFill/>
          <a:ln>
            <a:noFill/>
          </a:ln>
        </p:spPr>
      </p:pic>
    </p:spTree>
    <p:extLst>
      <p:ext uri="{BB962C8B-B14F-4D97-AF65-F5344CB8AC3E}">
        <p14:creationId xmlns:p14="http://schemas.microsoft.com/office/powerpoint/2010/main" val="397498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4" name="Picture 3">
            <a:extLst>
              <a:ext uri="{FF2B5EF4-FFF2-40B4-BE49-F238E27FC236}">
                <a16:creationId xmlns:a16="http://schemas.microsoft.com/office/drawing/2014/main" xmlns="" id="{06CAEC79-2431-4D25-8058-826285E09C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371" y="1354530"/>
            <a:ext cx="5760000" cy="3961820"/>
          </a:xfrm>
          <a:prstGeom prst="rect">
            <a:avLst/>
          </a:prstGeom>
          <a:noFill/>
          <a:ln>
            <a:noFill/>
          </a:ln>
        </p:spPr>
      </p:pic>
      <p:sp>
        <p:nvSpPr>
          <p:cNvPr id="2" name="Rectangle 1">
            <a:extLst>
              <a:ext uri="{FF2B5EF4-FFF2-40B4-BE49-F238E27FC236}">
                <a16:creationId xmlns:a16="http://schemas.microsoft.com/office/drawing/2014/main" xmlns="" id="{9A78C928-25EB-4447-8124-8A4B5E613CDC}"/>
              </a:ext>
            </a:extLst>
          </p:cNvPr>
          <p:cNvSpPr/>
          <p:nvPr/>
        </p:nvSpPr>
        <p:spPr>
          <a:xfrm>
            <a:off x="1679509" y="5749241"/>
            <a:ext cx="3311157"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时刻速度最大值为</a:t>
            </a:r>
            <a:r>
              <a:rPr lang="en-US" altLang="zh-CN" sz="1900" dirty="0">
                <a:latin typeface="Times New Roman" panose="02020603050405020304" pitchFamily="18" charset="0"/>
                <a:ea typeface="宋体" panose="02010600030101010101" pitchFamily="2" charset="-122"/>
              </a:rPr>
              <a:t>17.8m/s</a:t>
            </a:r>
            <a:endParaRPr lang="zh-CN" altLang="en-US" sz="1900" dirty="0"/>
          </a:p>
        </p:txBody>
      </p:sp>
      <p:sp>
        <p:nvSpPr>
          <p:cNvPr id="6" name="Rectangle 5">
            <a:extLst>
              <a:ext uri="{FF2B5EF4-FFF2-40B4-BE49-F238E27FC236}">
                <a16:creationId xmlns:a16="http://schemas.microsoft.com/office/drawing/2014/main" xmlns="" id="{71F3FF49-6C12-4320-BE60-B2C3C5C4BC57}"/>
              </a:ext>
            </a:extLst>
          </p:cNvPr>
          <p:cNvSpPr/>
          <p:nvPr/>
        </p:nvSpPr>
        <p:spPr>
          <a:xfrm>
            <a:off x="6960097" y="5710234"/>
            <a:ext cx="3798470"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330s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时刻速度最大值为</a:t>
            </a:r>
            <a:r>
              <a:rPr lang="en-US" altLang="zh-CN" sz="1900" dirty="0">
                <a:latin typeface="Times New Roman" panose="02020603050405020304" pitchFamily="18" charset="0"/>
                <a:ea typeface="宋体" panose="02010600030101010101" pitchFamily="2" charset="-122"/>
              </a:rPr>
              <a:t>17.49m/s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pic>
        <p:nvPicPr>
          <p:cNvPr id="7" name="Picture 6">
            <a:extLst>
              <a:ext uri="{FF2B5EF4-FFF2-40B4-BE49-F238E27FC236}">
                <a16:creationId xmlns:a16="http://schemas.microsoft.com/office/drawing/2014/main" xmlns="" id="{01578203-663D-44F0-B3F0-3429AF1DBA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021" y="1412777"/>
            <a:ext cx="5760000" cy="3961820"/>
          </a:xfrm>
          <a:prstGeom prst="rect">
            <a:avLst/>
          </a:prstGeom>
          <a:noFill/>
          <a:ln>
            <a:noFill/>
          </a:ln>
        </p:spPr>
      </p:pic>
      <p:sp>
        <p:nvSpPr>
          <p:cNvPr id="8" name="Rectangle 7">
            <a:extLst>
              <a:ext uri="{FF2B5EF4-FFF2-40B4-BE49-F238E27FC236}">
                <a16:creationId xmlns:a16="http://schemas.microsoft.com/office/drawing/2014/main" xmlns="" id="{8C2432DD-F39D-43AC-8BC5-BBF13D6C5CC9}"/>
              </a:ext>
            </a:extLst>
          </p:cNvPr>
          <p:cNvSpPr/>
          <p:nvPr/>
        </p:nvSpPr>
        <p:spPr>
          <a:xfrm>
            <a:off x="5249477" y="911806"/>
            <a:ext cx="1220841" cy="415494"/>
          </a:xfrm>
          <a:prstGeom prst="rect">
            <a:avLst/>
          </a:prstGeom>
        </p:spPr>
        <p:txBody>
          <a:bodyPr wrap="none" lIns="121917" tIns="60958" rIns="121917" bIns="60958">
            <a:spAutoFit/>
          </a:bodyPr>
          <a:lstStyle/>
          <a:p>
            <a:r>
              <a:rPr lang="zh-CN" altLang="en-US" sz="1900" dirty="0" smtClean="0">
                <a:latin typeface="Times New Roman" panose="02020603050405020304" pitchFamily="18" charset="0"/>
                <a:ea typeface="宋体" panose="02010600030101010101" pitchFamily="2" charset="-122"/>
                <a:cs typeface="Times New Roman" panose="02020603050405020304" pitchFamily="18" charset="0"/>
              </a:rPr>
              <a:t>速度</a:t>
            </a:r>
            <a:r>
              <a:rPr lang="zh-CN" altLang="zh-CN" sz="1900" dirty="0" smtClean="0">
                <a:latin typeface="Times New Roman" panose="02020603050405020304" pitchFamily="18" charset="0"/>
                <a:ea typeface="宋体" panose="02010600030101010101" pitchFamily="2" charset="-122"/>
                <a:cs typeface="Times New Roman" panose="02020603050405020304" pitchFamily="18" charset="0"/>
              </a:rPr>
              <a:t>分布</a:t>
            </a:r>
            <a:endParaRPr lang="zh-CN" altLang="en-US" sz="1900" dirty="0"/>
          </a:p>
        </p:txBody>
      </p:sp>
    </p:spTree>
    <p:extLst>
      <p:ext uri="{BB962C8B-B14F-4D97-AF65-F5344CB8AC3E}">
        <p14:creationId xmlns:p14="http://schemas.microsoft.com/office/powerpoint/2010/main" val="64782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022A475-9CA4-4680-8485-63EA9742F0AD}"/>
              </a:ext>
            </a:extLst>
          </p:cNvPr>
          <p:cNvSpPr txBox="1"/>
          <p:nvPr/>
        </p:nvSpPr>
        <p:spPr>
          <a:xfrm>
            <a:off x="3983766" y="2817008"/>
            <a:ext cx="4224469" cy="615553"/>
          </a:xfrm>
          <a:prstGeom prst="rect">
            <a:avLst/>
          </a:prstGeom>
          <a:noFill/>
        </p:spPr>
        <p:txBody>
          <a:bodyPr vert="horz" wrap="square" lIns="121917" tIns="60958" rIns="121917" bIns="60958" rtlCol="0">
            <a:spAutoFit/>
          </a:bodyPr>
          <a:lstStyle/>
          <a:p>
            <a:r>
              <a:rPr lang="zh-CN" altLang="en-US" sz="3200" dirty="0">
                <a:latin typeface="黑体" panose="02010609060101010101" pitchFamily="49" charset="-122"/>
                <a:ea typeface="黑体" panose="02010609060101010101" pitchFamily="49" charset="-122"/>
              </a:rPr>
              <a:t>球形药制造工艺仿真</a:t>
            </a:r>
          </a:p>
        </p:txBody>
      </p:sp>
    </p:spTree>
    <p:extLst>
      <p:ext uri="{BB962C8B-B14F-4D97-AF65-F5344CB8AC3E}">
        <p14:creationId xmlns:p14="http://schemas.microsoft.com/office/powerpoint/2010/main" val="23172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sp>
        <p:nvSpPr>
          <p:cNvPr id="2" name="Rectangle 1">
            <a:extLst>
              <a:ext uri="{FF2B5EF4-FFF2-40B4-BE49-F238E27FC236}">
                <a16:creationId xmlns:a16="http://schemas.microsoft.com/office/drawing/2014/main" xmlns="" id="{9A78C928-25EB-4447-8124-8A4B5E613CDC}"/>
              </a:ext>
            </a:extLst>
          </p:cNvPr>
          <p:cNvSpPr/>
          <p:nvPr/>
        </p:nvSpPr>
        <p:spPr>
          <a:xfrm>
            <a:off x="2063552" y="5660001"/>
            <a:ext cx="2046388"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sp>
        <p:nvSpPr>
          <p:cNvPr id="6" name="Rectangle 5">
            <a:extLst>
              <a:ext uri="{FF2B5EF4-FFF2-40B4-BE49-F238E27FC236}">
                <a16:creationId xmlns:a16="http://schemas.microsoft.com/office/drawing/2014/main" xmlns="" id="{71F3FF49-6C12-4320-BE60-B2C3C5C4BC57}"/>
              </a:ext>
            </a:extLst>
          </p:cNvPr>
          <p:cNvSpPr/>
          <p:nvPr/>
        </p:nvSpPr>
        <p:spPr>
          <a:xfrm>
            <a:off x="6287382" y="5660000"/>
            <a:ext cx="2168216"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330s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pic>
        <p:nvPicPr>
          <p:cNvPr id="8" name="Picture 7">
            <a:extLst>
              <a:ext uri="{FF2B5EF4-FFF2-40B4-BE49-F238E27FC236}">
                <a16:creationId xmlns:a16="http://schemas.microsoft.com/office/drawing/2014/main" xmlns="" id="{6424B504-3029-4C6E-8093-BD38B261D0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81" y="1354530"/>
            <a:ext cx="5760000" cy="3961820"/>
          </a:xfrm>
          <a:prstGeom prst="rect">
            <a:avLst/>
          </a:prstGeom>
          <a:noFill/>
          <a:ln>
            <a:noFill/>
          </a:ln>
        </p:spPr>
      </p:pic>
      <p:pic>
        <p:nvPicPr>
          <p:cNvPr id="9" name="Picture 8">
            <a:extLst>
              <a:ext uri="{FF2B5EF4-FFF2-40B4-BE49-F238E27FC236}">
                <a16:creationId xmlns:a16="http://schemas.microsoft.com/office/drawing/2014/main" xmlns="" id="{AFEC767D-909C-484F-8DA2-DA5ED187F0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219" y="1448090"/>
            <a:ext cx="5760000" cy="3961820"/>
          </a:xfrm>
          <a:prstGeom prst="rect">
            <a:avLst/>
          </a:prstGeom>
          <a:noFill/>
          <a:ln>
            <a:noFill/>
          </a:ln>
        </p:spPr>
      </p:pic>
      <p:sp>
        <p:nvSpPr>
          <p:cNvPr id="10" name="Rectangle 9">
            <a:extLst>
              <a:ext uri="{FF2B5EF4-FFF2-40B4-BE49-F238E27FC236}">
                <a16:creationId xmlns:a16="http://schemas.microsoft.com/office/drawing/2014/main" xmlns="" id="{2F958A01-86F3-40AA-AC88-0D0DA450E50A}"/>
              </a:ext>
            </a:extLst>
          </p:cNvPr>
          <p:cNvSpPr/>
          <p:nvPr/>
        </p:nvSpPr>
        <p:spPr>
          <a:xfrm>
            <a:off x="9109712" y="2555738"/>
            <a:ext cx="2817859" cy="1292658"/>
          </a:xfrm>
          <a:prstGeom prst="rect">
            <a:avLst/>
          </a:prstGeom>
        </p:spPr>
        <p:txBody>
          <a:bodyPr wrap="square" lIns="121917" tIns="60958" rIns="121917" bIns="60958">
            <a:spAutoFit/>
          </a:bodyPr>
          <a:lstStyle/>
          <a:p>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混合均匀度</a:t>
            </a:r>
            <a:r>
              <a:rPr lang="en-US" altLang="zh-CN" sz="1900" kern="2200" dirty="0" smtClean="0">
                <a:latin typeface="Calibri" panose="020F0502020204030204" pitchFamily="34" charset="0"/>
                <a:ea typeface="宋体" panose="02010600030101010101" pitchFamily="2" charset="-122"/>
                <a:cs typeface="Times New Roman" panose="02020603050405020304" pitchFamily="18" charset="0"/>
              </a:rPr>
              <a:t>H1=</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（最大值</a:t>
            </a:r>
            <a:r>
              <a:rPr lang="en-US" altLang="zh-CN" sz="1900" kern="2200" dirty="0">
                <a:latin typeface="Calibri" panose="020F0502020204030204" pitchFamily="34" charset="0"/>
                <a:ea typeface="宋体" panose="02010600030101010101" pitchFamily="2" charset="-122"/>
                <a:cs typeface="Times New Roman" panose="02020603050405020304" pitchFamily="18" charset="0"/>
              </a:rPr>
              <a:t>-</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最小值）</a:t>
            </a:r>
            <a:r>
              <a:rPr lang="en-US" altLang="zh-CN" sz="1900" kern="2200" dirty="0">
                <a:latin typeface="Calibri" panose="020F0502020204030204" pitchFamily="34" charset="0"/>
                <a:ea typeface="宋体" panose="02010600030101010101" pitchFamily="2" charset="-122"/>
                <a:cs typeface="Times New Roman" panose="02020603050405020304" pitchFamily="18" charset="0"/>
              </a:rPr>
              <a:t>/</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平均值计算</a:t>
            </a:r>
            <a:r>
              <a:rPr lang="zh-CN" altLang="zh-CN" sz="1900" kern="2200" dirty="0" smtClean="0">
                <a:latin typeface="Calibri" panose="020F0502020204030204" pitchFamily="34" charset="0"/>
                <a:ea typeface="宋体" panose="02010600030101010101" pitchFamily="2" charset="-122"/>
                <a:cs typeface="Times New Roman" panose="02020603050405020304" pitchFamily="18" charset="0"/>
              </a:rPr>
              <a:t>。</a:t>
            </a:r>
            <a:r>
              <a:rPr lang="en-US" altLang="zh-CN" sz="1900" kern="2200" dirty="0" smtClean="0">
                <a:latin typeface="Calibri" panose="020F0502020204030204" pitchFamily="34" charset="0"/>
                <a:ea typeface="宋体" panose="02010600030101010101" pitchFamily="2" charset="-122"/>
                <a:cs typeface="Times New Roman" panose="02020603050405020304" pitchFamily="18" charset="0"/>
              </a:rPr>
              <a:t>H1</a:t>
            </a:r>
            <a:r>
              <a:rPr lang="zh-CN" altLang="zh-CN" sz="1900" kern="2200" dirty="0" smtClean="0">
                <a:latin typeface="Calibri" panose="020F0502020204030204" pitchFamily="34" charset="0"/>
                <a:ea typeface="宋体" panose="02010600030101010101" pitchFamily="2" charset="-122"/>
                <a:cs typeface="Times New Roman" panose="02020603050405020304" pitchFamily="18" charset="0"/>
              </a:rPr>
              <a:t>（</a:t>
            </a:r>
            <a:r>
              <a:rPr lang="en-US" altLang="zh-CN" sz="1900" kern="2200" dirty="0" smtClean="0">
                <a:latin typeface="Calibri" panose="020F0502020204030204" pitchFamily="34" charset="0"/>
                <a:ea typeface="宋体" panose="02010600030101010101" pitchFamily="2" charset="-122"/>
                <a:cs typeface="Times New Roman" panose="02020603050405020304" pitchFamily="18" charset="0"/>
              </a:rPr>
              <a:t>330s</a:t>
            </a:r>
            <a:r>
              <a:rPr lang="zh-CN" altLang="zh-CN" sz="1900" kern="2200" dirty="0" smtClean="0">
                <a:latin typeface="Calibri" panose="020F0502020204030204" pitchFamily="34" charset="0"/>
                <a:ea typeface="宋体" panose="02010600030101010101" pitchFamily="2" charset="-122"/>
                <a:cs typeface="Times New Roman" panose="02020603050405020304" pitchFamily="18" charset="0"/>
              </a:rPr>
              <a:t>）</a:t>
            </a:r>
            <a:r>
              <a:rPr lang="en-US" altLang="zh-CN" sz="1900" kern="2200" dirty="0" smtClean="0">
                <a:latin typeface="Calibri" panose="020F0502020204030204" pitchFamily="34" charset="0"/>
                <a:ea typeface="宋体" panose="02010600030101010101" pitchFamily="2" charset="-122"/>
                <a:cs typeface="Times New Roman" panose="02020603050405020304" pitchFamily="18" charset="0"/>
              </a:rPr>
              <a:t>=0.0224</a:t>
            </a:r>
            <a:r>
              <a:rPr lang="zh-CN" altLang="zh-CN" sz="1900" kern="2200" dirty="0" smtClean="0">
                <a:latin typeface="Calibri" panose="020F0502020204030204" pitchFamily="34" charset="0"/>
                <a:ea typeface="宋体" panose="02010600030101010101" pitchFamily="2" charset="-122"/>
                <a:cs typeface="Times New Roman" panose="02020603050405020304" pitchFamily="18" charset="0"/>
              </a:rPr>
              <a:t>。</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乙酸乙酯基本搅拌均匀。</a:t>
            </a:r>
            <a:endParaRPr lang="zh-CN" altLang="en-US" sz="1900" dirty="0"/>
          </a:p>
        </p:txBody>
      </p:sp>
      <p:sp>
        <p:nvSpPr>
          <p:cNvPr id="11" name="Rectangle 10">
            <a:extLst>
              <a:ext uri="{FF2B5EF4-FFF2-40B4-BE49-F238E27FC236}">
                <a16:creationId xmlns:a16="http://schemas.microsoft.com/office/drawing/2014/main" xmlns="" id="{8701F38C-E8F2-42F2-88BF-948172B1A9A1}"/>
              </a:ext>
            </a:extLst>
          </p:cNvPr>
          <p:cNvSpPr/>
          <p:nvPr/>
        </p:nvSpPr>
        <p:spPr>
          <a:xfrm>
            <a:off x="505210" y="4293097"/>
            <a:ext cx="794442"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0.264</a:t>
            </a:r>
            <a:endParaRPr lang="zh-CN" altLang="en-US" sz="1900" dirty="0"/>
          </a:p>
        </p:txBody>
      </p:sp>
      <p:sp>
        <p:nvSpPr>
          <p:cNvPr id="12" name="Rectangle 11">
            <a:extLst>
              <a:ext uri="{FF2B5EF4-FFF2-40B4-BE49-F238E27FC236}">
                <a16:creationId xmlns:a16="http://schemas.microsoft.com/office/drawing/2014/main" xmlns="" id="{C6A2BE49-A60C-48CD-950D-36D30345AA40}"/>
              </a:ext>
            </a:extLst>
          </p:cNvPr>
          <p:cNvSpPr/>
          <p:nvPr/>
        </p:nvSpPr>
        <p:spPr>
          <a:xfrm>
            <a:off x="5015880" y="4267128"/>
            <a:ext cx="794442"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0.151</a:t>
            </a:r>
            <a:endParaRPr lang="zh-CN" altLang="en-US" sz="1900" dirty="0"/>
          </a:p>
        </p:txBody>
      </p:sp>
      <p:sp>
        <p:nvSpPr>
          <p:cNvPr id="13" name="Rectangle 12">
            <a:extLst>
              <a:ext uri="{FF2B5EF4-FFF2-40B4-BE49-F238E27FC236}">
                <a16:creationId xmlns:a16="http://schemas.microsoft.com/office/drawing/2014/main" xmlns="" id="{5FD861D6-1656-41FB-93A2-1E40D349BFCF}"/>
              </a:ext>
            </a:extLst>
          </p:cNvPr>
          <p:cNvSpPr/>
          <p:nvPr/>
        </p:nvSpPr>
        <p:spPr>
          <a:xfrm>
            <a:off x="4468867" y="785757"/>
            <a:ext cx="2195467" cy="415494"/>
          </a:xfrm>
          <a:prstGeom prst="rect">
            <a:avLst/>
          </a:prstGeom>
        </p:spPr>
        <p:txBody>
          <a:bodyPr wrap="none" lIns="121917" tIns="60958" rIns="121917" bIns="60958">
            <a:spAutoFit/>
          </a:bodyPr>
          <a:lstStyle/>
          <a:p>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乙酸乙酯体积分数</a:t>
            </a:r>
            <a:endParaRPr lang="zh-CN" altLang="en-US" sz="1900" dirty="0"/>
          </a:p>
        </p:txBody>
      </p:sp>
      <p:sp>
        <p:nvSpPr>
          <p:cNvPr id="4" name="矩形 3"/>
          <p:cNvSpPr/>
          <p:nvPr/>
        </p:nvSpPr>
        <p:spPr>
          <a:xfrm>
            <a:off x="623392" y="5047444"/>
            <a:ext cx="896399" cy="369332"/>
          </a:xfrm>
          <a:prstGeom prst="rect">
            <a:avLst/>
          </a:prstGeom>
        </p:spPr>
        <p:txBody>
          <a:bodyPr wrap="none">
            <a:spAutoFit/>
          </a:bodyPr>
          <a:lstStyle/>
          <a:p>
            <a:r>
              <a:rPr lang="en-US" altLang="zh-CN" dirty="0" smtClean="0"/>
              <a:t>6.28e-2</a:t>
            </a:r>
            <a:endParaRPr lang="zh-CN" altLang="en-US" dirty="0"/>
          </a:p>
        </p:txBody>
      </p:sp>
      <p:sp>
        <p:nvSpPr>
          <p:cNvPr id="7" name="矩形 6"/>
          <p:cNvSpPr/>
          <p:nvPr/>
        </p:nvSpPr>
        <p:spPr>
          <a:xfrm>
            <a:off x="5211374" y="4947018"/>
            <a:ext cx="710451" cy="369332"/>
          </a:xfrm>
          <a:prstGeom prst="rect">
            <a:avLst/>
          </a:prstGeom>
        </p:spPr>
        <p:txBody>
          <a:bodyPr wrap="none">
            <a:spAutoFit/>
          </a:bodyPr>
          <a:lstStyle/>
          <a:p>
            <a:r>
              <a:rPr lang="en-US" altLang="zh-CN" dirty="0"/>
              <a:t>0.149</a:t>
            </a:r>
            <a:endParaRPr lang="zh-CN" altLang="en-US" dirty="0"/>
          </a:p>
        </p:txBody>
      </p:sp>
    </p:spTree>
    <p:extLst>
      <p:ext uri="{BB962C8B-B14F-4D97-AF65-F5344CB8AC3E}">
        <p14:creationId xmlns:p14="http://schemas.microsoft.com/office/powerpoint/2010/main" val="201833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8" name="乙酸乙酯">
            <a:hlinkClick r:id="" action="ppaction://media"/>
            <a:extLst>
              <a:ext uri="{FF2B5EF4-FFF2-40B4-BE49-F238E27FC236}">
                <a16:creationId xmlns:a16="http://schemas.microsoft.com/office/drawing/2014/main" xmlns="" id="{A8E349FB-524D-41E2-A1EB-CC681A0D653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927648" y="729829"/>
            <a:ext cx="6720000" cy="5040000"/>
          </a:xfrm>
          <a:prstGeom prst="rect">
            <a:avLst/>
          </a:prstGeom>
        </p:spPr>
      </p:pic>
      <p:sp>
        <p:nvSpPr>
          <p:cNvPr id="9" name="Rectangle 8">
            <a:extLst>
              <a:ext uri="{FF2B5EF4-FFF2-40B4-BE49-F238E27FC236}">
                <a16:creationId xmlns:a16="http://schemas.microsoft.com/office/drawing/2014/main" xmlns="" id="{2E48C473-E840-459B-B679-2A75DDA1B8C4}"/>
              </a:ext>
            </a:extLst>
          </p:cNvPr>
          <p:cNvSpPr/>
          <p:nvPr/>
        </p:nvSpPr>
        <p:spPr>
          <a:xfrm>
            <a:off x="9552385" y="3018632"/>
            <a:ext cx="2195467" cy="415494"/>
          </a:xfrm>
          <a:prstGeom prst="rect">
            <a:avLst/>
          </a:prstGeom>
        </p:spPr>
        <p:txBody>
          <a:bodyPr wrap="none" lIns="121917" tIns="60958" rIns="121917" bIns="60958">
            <a:spAutoFit/>
          </a:bodyPr>
          <a:lstStyle/>
          <a:p>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乙酸乙酯体积分数</a:t>
            </a:r>
            <a:endParaRPr lang="zh-CN" altLang="en-US" sz="1900" dirty="0"/>
          </a:p>
        </p:txBody>
      </p:sp>
    </p:spTree>
    <p:extLst>
      <p:ext uri="{BB962C8B-B14F-4D97-AF65-F5344CB8AC3E}">
        <p14:creationId xmlns:p14="http://schemas.microsoft.com/office/powerpoint/2010/main" val="30461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6" name="Picture 5">
            <a:extLst>
              <a:ext uri="{FF2B5EF4-FFF2-40B4-BE49-F238E27FC236}">
                <a16:creationId xmlns:a16="http://schemas.microsoft.com/office/drawing/2014/main" xmlns="" id="{9FED80A2-4684-43D5-B338-7E5B9AF58C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63" y="1354530"/>
            <a:ext cx="5760000" cy="3961820"/>
          </a:xfrm>
          <a:prstGeom prst="rect">
            <a:avLst/>
          </a:prstGeom>
          <a:noFill/>
          <a:ln>
            <a:noFill/>
          </a:ln>
        </p:spPr>
      </p:pic>
      <p:pic>
        <p:nvPicPr>
          <p:cNvPr id="7" name="Picture 6">
            <a:extLst>
              <a:ext uri="{FF2B5EF4-FFF2-40B4-BE49-F238E27FC236}">
                <a16:creationId xmlns:a16="http://schemas.microsoft.com/office/drawing/2014/main" xmlns="" id="{2602247A-730E-431D-B036-FCFF5BE10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888" y="1448090"/>
            <a:ext cx="5760000" cy="3961820"/>
          </a:xfrm>
          <a:prstGeom prst="rect">
            <a:avLst/>
          </a:prstGeom>
          <a:noFill/>
          <a:ln>
            <a:noFill/>
          </a:ln>
        </p:spPr>
      </p:pic>
      <p:sp>
        <p:nvSpPr>
          <p:cNvPr id="8" name="Rectangle 7">
            <a:extLst>
              <a:ext uri="{FF2B5EF4-FFF2-40B4-BE49-F238E27FC236}">
                <a16:creationId xmlns:a16="http://schemas.microsoft.com/office/drawing/2014/main" xmlns="" id="{0CA4E221-48E8-430D-AC07-BDD91D87AA70}"/>
              </a:ext>
            </a:extLst>
          </p:cNvPr>
          <p:cNvSpPr/>
          <p:nvPr/>
        </p:nvSpPr>
        <p:spPr>
          <a:xfrm>
            <a:off x="2063552" y="5660001"/>
            <a:ext cx="2046388"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sp>
        <p:nvSpPr>
          <p:cNvPr id="9" name="Rectangle 8">
            <a:extLst>
              <a:ext uri="{FF2B5EF4-FFF2-40B4-BE49-F238E27FC236}">
                <a16:creationId xmlns:a16="http://schemas.microsoft.com/office/drawing/2014/main" xmlns="" id="{5F251A7D-8612-49E7-BF05-5B39F8348DF9}"/>
              </a:ext>
            </a:extLst>
          </p:cNvPr>
          <p:cNvSpPr/>
          <p:nvPr/>
        </p:nvSpPr>
        <p:spPr>
          <a:xfrm>
            <a:off x="6287382" y="5770013"/>
            <a:ext cx="2168216"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330s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sp>
        <p:nvSpPr>
          <p:cNvPr id="2" name="Rectangle 1">
            <a:extLst>
              <a:ext uri="{FF2B5EF4-FFF2-40B4-BE49-F238E27FC236}">
                <a16:creationId xmlns:a16="http://schemas.microsoft.com/office/drawing/2014/main" xmlns="" id="{51D7CB65-C3CE-4A59-A0F0-506412FD3036}"/>
              </a:ext>
            </a:extLst>
          </p:cNvPr>
          <p:cNvSpPr/>
          <p:nvPr/>
        </p:nvSpPr>
        <p:spPr>
          <a:xfrm>
            <a:off x="8732198" y="2699367"/>
            <a:ext cx="3239381" cy="1923599"/>
          </a:xfrm>
          <a:prstGeom prst="rect">
            <a:avLst/>
          </a:prstGeom>
        </p:spPr>
        <p:txBody>
          <a:bodyPr wrap="square" lIns="121917" tIns="60958" rIns="121917" bIns="60958">
            <a:spAutoFit/>
          </a:bodyPr>
          <a:lstStyle/>
          <a:p>
            <a:pPr indent="355591"/>
            <a:r>
              <a:rPr lang="en-US" altLang="zh-CN" sz="1900" kern="2200" dirty="0">
                <a:latin typeface="Calibri" panose="020F0502020204030204" pitchFamily="34" charset="0"/>
                <a:ea typeface="宋体" panose="02010600030101010101" pitchFamily="2" charset="-122"/>
                <a:cs typeface="Times New Roman" panose="02020603050405020304" pitchFamily="18" charset="0"/>
              </a:rPr>
              <a:t>H2=</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（最大值</a:t>
            </a:r>
            <a:r>
              <a:rPr lang="en-US" altLang="zh-CN" sz="1900" kern="2200" dirty="0">
                <a:latin typeface="Calibri" panose="020F0502020204030204" pitchFamily="34" charset="0"/>
                <a:ea typeface="宋体" panose="02010600030101010101" pitchFamily="2" charset="-122"/>
                <a:cs typeface="Times New Roman" panose="02020603050405020304" pitchFamily="18" charset="0"/>
              </a:rPr>
              <a:t>-</a:t>
            </a:r>
            <a:r>
              <a:rPr lang="zh-CN" altLang="zh-CN" sz="1900" kern="2200" dirty="0">
                <a:latin typeface="Calibri" panose="020F0502020204030204" pitchFamily="34" charset="0"/>
                <a:ea typeface="宋体" panose="02010600030101010101" pitchFamily="2" charset="-122"/>
                <a:cs typeface="Times New Roman" panose="02020603050405020304" pitchFamily="18" charset="0"/>
              </a:rPr>
              <a:t>最</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小值）</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平均值计算。</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H2</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330s</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=2.9</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H2</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300s</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=3.03</a:t>
            </a:r>
            <a:r>
              <a:rPr lang="zh-CN" altLang="zh-CN" sz="19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大约</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需要</a:t>
            </a:r>
            <a:r>
              <a:rPr lang="en-US"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30</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分钟左右搅拌均匀。</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a:p>
            <a:pPr indent="355591"/>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214050EA-1FEE-459E-89A4-92C10DB61818}"/>
              </a:ext>
            </a:extLst>
          </p:cNvPr>
          <p:cNvSpPr/>
          <p:nvPr/>
        </p:nvSpPr>
        <p:spPr>
          <a:xfrm>
            <a:off x="362972" y="3970210"/>
            <a:ext cx="983597"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1.22e-2</a:t>
            </a:r>
            <a:endParaRPr lang="zh-CN" altLang="en-US" sz="1900" dirty="0"/>
          </a:p>
        </p:txBody>
      </p:sp>
      <p:sp>
        <p:nvSpPr>
          <p:cNvPr id="11" name="Rectangle 10">
            <a:extLst>
              <a:ext uri="{FF2B5EF4-FFF2-40B4-BE49-F238E27FC236}">
                <a16:creationId xmlns:a16="http://schemas.microsoft.com/office/drawing/2014/main" xmlns="" id="{01E4946E-29BE-43FE-B3A7-F1D46FA132AF}"/>
              </a:ext>
            </a:extLst>
          </p:cNvPr>
          <p:cNvSpPr/>
          <p:nvPr/>
        </p:nvSpPr>
        <p:spPr>
          <a:xfrm>
            <a:off x="4463819" y="3970210"/>
            <a:ext cx="983597"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1.21e-2</a:t>
            </a:r>
            <a:endParaRPr lang="zh-CN" altLang="en-US" sz="1900" dirty="0"/>
          </a:p>
        </p:txBody>
      </p:sp>
      <p:sp>
        <p:nvSpPr>
          <p:cNvPr id="12" name="Rectangle 11">
            <a:extLst>
              <a:ext uri="{FF2B5EF4-FFF2-40B4-BE49-F238E27FC236}">
                <a16:creationId xmlns:a16="http://schemas.microsoft.com/office/drawing/2014/main" xmlns="" id="{03338796-5563-4271-950A-0FF0C493A074}"/>
              </a:ext>
            </a:extLst>
          </p:cNvPr>
          <p:cNvSpPr/>
          <p:nvPr/>
        </p:nvSpPr>
        <p:spPr>
          <a:xfrm>
            <a:off x="4468867" y="785757"/>
            <a:ext cx="1951810" cy="415494"/>
          </a:xfrm>
          <a:prstGeom prst="rect">
            <a:avLst/>
          </a:prstGeom>
        </p:spPr>
        <p:txBody>
          <a:bodyPr wrap="none" lIns="121917" tIns="60958" rIns="121917" bIns="60958">
            <a:spAutoFit/>
          </a:bodyPr>
          <a:lstStyle/>
          <a:p>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硝化棉体积分数</a:t>
            </a:r>
            <a:endParaRPr lang="zh-CN" altLang="en-US" sz="1900" dirty="0"/>
          </a:p>
        </p:txBody>
      </p:sp>
      <p:sp>
        <p:nvSpPr>
          <p:cNvPr id="4" name="矩形 3"/>
          <p:cNvSpPr/>
          <p:nvPr/>
        </p:nvSpPr>
        <p:spPr>
          <a:xfrm>
            <a:off x="450170" y="4797152"/>
            <a:ext cx="896399" cy="369332"/>
          </a:xfrm>
          <a:prstGeom prst="rect">
            <a:avLst/>
          </a:prstGeom>
        </p:spPr>
        <p:txBody>
          <a:bodyPr wrap="none">
            <a:spAutoFit/>
          </a:bodyPr>
          <a:lstStyle/>
          <a:p>
            <a:r>
              <a:rPr lang="en-US" altLang="zh-CN" dirty="0" smtClean="0"/>
              <a:t>4.99e-7</a:t>
            </a:r>
            <a:endParaRPr lang="zh-CN" altLang="en-US" dirty="0"/>
          </a:p>
        </p:txBody>
      </p:sp>
      <p:sp>
        <p:nvSpPr>
          <p:cNvPr id="13" name="矩形 12"/>
          <p:cNvSpPr/>
          <p:nvPr/>
        </p:nvSpPr>
        <p:spPr>
          <a:xfrm>
            <a:off x="4663615" y="4612486"/>
            <a:ext cx="779381" cy="369332"/>
          </a:xfrm>
          <a:prstGeom prst="rect">
            <a:avLst/>
          </a:prstGeom>
        </p:spPr>
        <p:txBody>
          <a:bodyPr wrap="none">
            <a:spAutoFit/>
          </a:bodyPr>
          <a:lstStyle/>
          <a:p>
            <a:r>
              <a:rPr lang="en-US" altLang="zh-CN" dirty="0"/>
              <a:t>9.6e-7</a:t>
            </a:r>
            <a:endParaRPr lang="zh-CN" altLang="en-US" dirty="0"/>
          </a:p>
        </p:txBody>
      </p:sp>
    </p:spTree>
    <p:extLst>
      <p:ext uri="{BB962C8B-B14F-4D97-AF65-F5344CB8AC3E}">
        <p14:creationId xmlns:p14="http://schemas.microsoft.com/office/powerpoint/2010/main" val="506999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3. </a:t>
            </a:r>
            <a:r>
              <a:rPr lang="zh-CN" altLang="en-US" sz="2100" dirty="0"/>
              <a:t>液固混合分析</a:t>
            </a:r>
          </a:p>
        </p:txBody>
      </p:sp>
      <p:pic>
        <p:nvPicPr>
          <p:cNvPr id="2" name="硝化棉">
            <a:hlinkClick r:id="" action="ppaction://media"/>
            <a:extLst>
              <a:ext uri="{FF2B5EF4-FFF2-40B4-BE49-F238E27FC236}">
                <a16:creationId xmlns:a16="http://schemas.microsoft.com/office/drawing/2014/main" xmlns="" id="{7F7BD4AD-AEF4-4923-BC8D-4DB7F3BBE6D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736000" y="753668"/>
            <a:ext cx="6720000" cy="5040000"/>
          </a:xfrm>
          <a:prstGeom prst="rect">
            <a:avLst/>
          </a:prstGeom>
        </p:spPr>
      </p:pic>
      <p:sp>
        <p:nvSpPr>
          <p:cNvPr id="6" name="Rectangle 5">
            <a:extLst>
              <a:ext uri="{FF2B5EF4-FFF2-40B4-BE49-F238E27FC236}">
                <a16:creationId xmlns:a16="http://schemas.microsoft.com/office/drawing/2014/main" xmlns="" id="{85DFAEFF-5745-4269-8154-9844BF1F5E24}"/>
              </a:ext>
            </a:extLst>
          </p:cNvPr>
          <p:cNvSpPr/>
          <p:nvPr/>
        </p:nvSpPr>
        <p:spPr>
          <a:xfrm>
            <a:off x="9822992" y="3223816"/>
            <a:ext cx="1951810" cy="415494"/>
          </a:xfrm>
          <a:prstGeom prst="rect">
            <a:avLst/>
          </a:prstGeom>
        </p:spPr>
        <p:txBody>
          <a:bodyPr wrap="none" lIns="121917" tIns="60958" rIns="121917" bIns="60958">
            <a:spAutoFit/>
          </a:bodyPr>
          <a:lstStyle/>
          <a:p>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硝化棉体积分数</a:t>
            </a:r>
            <a:endParaRPr lang="zh-CN" altLang="en-US" sz="1900" dirty="0"/>
          </a:p>
        </p:txBody>
      </p:sp>
    </p:spTree>
    <p:extLst>
      <p:ext uri="{BB962C8B-B14F-4D97-AF65-F5344CB8AC3E}">
        <p14:creationId xmlns:p14="http://schemas.microsoft.com/office/powerpoint/2010/main" val="317407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sp>
        <p:nvSpPr>
          <p:cNvPr id="6" name="Rectangle 5">
            <a:extLst>
              <a:ext uri="{FF2B5EF4-FFF2-40B4-BE49-F238E27FC236}">
                <a16:creationId xmlns:a16="http://schemas.microsoft.com/office/drawing/2014/main" xmlns="" id="{760554A8-D705-4FD0-831B-4DEA5EE13B79}"/>
              </a:ext>
            </a:extLst>
          </p:cNvPr>
          <p:cNvSpPr/>
          <p:nvPr/>
        </p:nvSpPr>
        <p:spPr>
          <a:xfrm>
            <a:off x="223189" y="1354530"/>
            <a:ext cx="4336641" cy="2316015"/>
          </a:xfrm>
          <a:prstGeom prst="rect">
            <a:avLst/>
          </a:prstGeom>
        </p:spPr>
        <p:txBody>
          <a:bodyPr wrap="square" lIns="121917" tIns="60958" rIns="121917" bIns="60958">
            <a:spAutoFit/>
          </a:bodyPr>
          <a:lstStyle/>
          <a:p>
            <a:pPr marL="380990" indent="-380990">
              <a:lnSpc>
                <a:spcPct val="150000"/>
              </a:lnSpc>
              <a:buFont typeface="Arial" panose="020B0604020202020204" pitchFamily="34" charset="0"/>
              <a:buChar char="•"/>
            </a:pPr>
            <a:r>
              <a:rPr lang="zh-CN" altLang="zh-CN" sz="1900" dirty="0">
                <a:latin typeface="宋体" panose="02010600030101010101" pitchFamily="2" charset="-122"/>
                <a:ea typeface="宋体" panose="02010600030101010101" pitchFamily="2" charset="-122"/>
                <a:cs typeface="Times New Roman" panose="02020603050405020304" pitchFamily="18" charset="0"/>
              </a:rPr>
              <a:t>乙酸乙酯和硝化棉的</a:t>
            </a:r>
            <a:r>
              <a:rPr lang="zh-CN" altLang="en-US" sz="1900" dirty="0">
                <a:latin typeface="宋体" panose="02010600030101010101" pitchFamily="2" charset="-122"/>
                <a:ea typeface="宋体" panose="02010600030101010101" pitchFamily="2" charset="-122"/>
                <a:cs typeface="Times New Roman" panose="02020603050405020304" pitchFamily="18" charset="0"/>
              </a:rPr>
              <a:t>混合液和水，</a:t>
            </a:r>
            <a:r>
              <a:rPr lang="zh-CN" altLang="zh-CN" sz="1900" dirty="0">
                <a:latin typeface="宋体" panose="02010600030101010101" pitchFamily="2" charset="-122"/>
                <a:ea typeface="宋体" panose="02010600030101010101" pitchFamily="2" charset="-122"/>
                <a:cs typeface="Times New Roman" panose="02020603050405020304" pitchFamily="18" charset="0"/>
              </a:rPr>
              <a:t>液</a:t>
            </a:r>
            <a:r>
              <a:rPr lang="zh-CN" altLang="en-US" sz="1900" dirty="0">
                <a:latin typeface="宋体" panose="02010600030101010101" pitchFamily="2" charset="-122"/>
                <a:ea typeface="宋体" panose="02010600030101010101" pitchFamily="2" charset="-122"/>
                <a:cs typeface="Times New Roman" panose="02020603050405020304" pitchFamily="18" charset="0"/>
              </a:rPr>
              <a:t>液</a:t>
            </a:r>
            <a:r>
              <a:rPr lang="zh-CN" altLang="zh-CN" sz="1900" dirty="0">
                <a:latin typeface="宋体" panose="02010600030101010101" pitchFamily="2" charset="-122"/>
                <a:ea typeface="宋体" panose="02010600030101010101" pitchFamily="2" charset="-122"/>
                <a:cs typeface="Times New Roman" panose="02020603050405020304" pitchFamily="18" charset="0"/>
              </a:rPr>
              <a:t>混合过程。</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marL="380990" indent="-380990">
              <a:lnSpc>
                <a:spcPct val="150000"/>
              </a:lnSpc>
              <a:buFont typeface="Arial" panose="020B0604020202020204" pitchFamily="34" charset="0"/>
              <a:buChar char="•"/>
            </a:pPr>
            <a:r>
              <a:rPr lang="zh-CN" altLang="en-US" sz="1900" dirty="0" smtClean="0">
                <a:latin typeface="宋体" panose="02010600030101010101" pitchFamily="2" charset="-122"/>
                <a:ea typeface="宋体" panose="02010600030101010101" pitchFamily="2" charset="-122"/>
              </a:rPr>
              <a:t>多相流</a:t>
            </a:r>
            <a:r>
              <a:rPr lang="zh-CN" altLang="en-US" sz="1900" dirty="0">
                <a:latin typeface="宋体" panose="02010600030101010101" pitchFamily="2" charset="-122"/>
                <a:ea typeface="宋体" panose="02010600030101010101" pitchFamily="2" charset="-122"/>
              </a:rPr>
              <a:t>模型：</a:t>
            </a:r>
            <a:r>
              <a:rPr lang="en-US" altLang="zh-CN" sz="1900" dirty="0">
                <a:latin typeface="宋体" panose="02010600030101010101" pitchFamily="2" charset="-122"/>
                <a:ea typeface="宋体" panose="02010600030101010101" pitchFamily="2" charset="-122"/>
              </a:rPr>
              <a:t>Mixture</a:t>
            </a:r>
            <a:r>
              <a:rPr lang="zh-CN" altLang="en-US" sz="1900" dirty="0">
                <a:latin typeface="宋体" panose="02010600030101010101" pitchFamily="2" charset="-122"/>
                <a:ea typeface="宋体" panose="02010600030101010101" pitchFamily="2" charset="-122"/>
              </a:rPr>
              <a:t>模型</a:t>
            </a:r>
            <a:endParaRPr lang="en-US" altLang="zh-CN" sz="1900" dirty="0">
              <a:latin typeface="宋体" panose="02010600030101010101" pitchFamily="2" charset="-122"/>
              <a:ea typeface="宋体" panose="02010600030101010101" pitchFamily="2" charset="-122"/>
            </a:endParaRPr>
          </a:p>
          <a:p>
            <a:pPr marL="380990" indent="-380990">
              <a:lnSpc>
                <a:spcPct val="150000"/>
              </a:lnSpc>
              <a:buFont typeface="Arial" panose="020B0604020202020204" pitchFamily="34" charset="0"/>
              <a:buChar char="•"/>
            </a:pPr>
            <a:r>
              <a:rPr lang="zh-CN" altLang="en-US" sz="1900" dirty="0">
                <a:latin typeface="宋体" panose="02010600030101010101" pitchFamily="2" charset="-122"/>
                <a:ea typeface="宋体" panose="02010600030101010101" pitchFamily="2" charset="-122"/>
              </a:rPr>
              <a:t>湍流模型：</a:t>
            </a:r>
            <a:r>
              <a:rPr lang="en-US" altLang="zh-CN" sz="1900" dirty="0">
                <a:latin typeface="宋体" panose="02010600030101010101" pitchFamily="2" charset="-122"/>
                <a:ea typeface="宋体" panose="02010600030101010101" pitchFamily="2" charset="-122"/>
              </a:rPr>
              <a:t>K-e RNG</a:t>
            </a:r>
          </a:p>
          <a:p>
            <a:pPr marL="380990" indent="-380990">
              <a:lnSpc>
                <a:spcPct val="150000"/>
              </a:lnSpc>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主相是水，第二相为混合液和空气</a:t>
            </a:r>
            <a:endParaRPr lang="zh-CN" altLang="en-US" sz="1900" dirty="0">
              <a:latin typeface="宋体" panose="02010600030101010101" pitchFamily="2" charset="-122"/>
              <a:ea typeface="宋体" panose="02010600030101010101" pitchFamily="2" charset="-122"/>
            </a:endParaRPr>
          </a:p>
        </p:txBody>
      </p:sp>
      <p:pic>
        <p:nvPicPr>
          <p:cNvPr id="7" name="Picture 6">
            <a:extLst>
              <a:ext uri="{FF2B5EF4-FFF2-40B4-BE49-F238E27FC236}">
                <a16:creationId xmlns:a16="http://schemas.microsoft.com/office/drawing/2014/main" xmlns="" id="{DD58E962-DEAD-4FCB-ADF1-72A43D9172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99990" y="1181235"/>
            <a:ext cx="4083473" cy="3484880"/>
          </a:xfrm>
          <a:prstGeom prst="rect">
            <a:avLst/>
          </a:prstGeom>
          <a:noFill/>
          <a:ln>
            <a:noFill/>
          </a:ln>
        </p:spPr>
      </p:pic>
      <p:sp>
        <p:nvSpPr>
          <p:cNvPr id="8" name="Rectangle 7">
            <a:extLst>
              <a:ext uri="{FF2B5EF4-FFF2-40B4-BE49-F238E27FC236}">
                <a16:creationId xmlns:a16="http://schemas.microsoft.com/office/drawing/2014/main" xmlns="" id="{05BDB7CA-7E30-4D13-94AC-1A7C10854102}"/>
              </a:ext>
            </a:extLst>
          </p:cNvPr>
          <p:cNvSpPr/>
          <p:nvPr/>
        </p:nvSpPr>
        <p:spPr>
          <a:xfrm>
            <a:off x="7293443" y="5085630"/>
            <a:ext cx="1517397"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Mixture</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模型</a:t>
            </a:r>
            <a:endParaRPr lang="zh-CN" altLang="en-US" sz="1900" dirty="0"/>
          </a:p>
        </p:txBody>
      </p:sp>
    </p:spTree>
    <p:extLst>
      <p:ext uri="{BB962C8B-B14F-4D97-AF65-F5344CB8AC3E}">
        <p14:creationId xmlns:p14="http://schemas.microsoft.com/office/powerpoint/2010/main" val="2885389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sp>
        <p:nvSpPr>
          <p:cNvPr id="4" name="Rectangle 3">
            <a:extLst>
              <a:ext uri="{FF2B5EF4-FFF2-40B4-BE49-F238E27FC236}">
                <a16:creationId xmlns:a16="http://schemas.microsoft.com/office/drawing/2014/main" xmlns="" id="{813D2676-6662-486F-8C20-638BB031267B}"/>
              </a:ext>
            </a:extLst>
          </p:cNvPr>
          <p:cNvSpPr/>
          <p:nvPr/>
        </p:nvSpPr>
        <p:spPr>
          <a:xfrm>
            <a:off x="664324" y="1354530"/>
            <a:ext cx="1605562" cy="415494"/>
          </a:xfrm>
          <a:prstGeom prst="rect">
            <a:avLst/>
          </a:prstGeom>
        </p:spPr>
        <p:txBody>
          <a:bodyPr wrap="none" lIns="121917" tIns="60958" rIns="121917" bIns="60958">
            <a:spAutoFit/>
          </a:bodyPr>
          <a:lstStyle/>
          <a:p>
            <a:pPr marL="380990" indent="-380990">
              <a:buFont typeface="Arial" panose="020B0604020202020204" pitchFamily="34" charset="0"/>
              <a:buChar char="•"/>
            </a:pP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边界条件</a:t>
            </a:r>
            <a:endParaRPr lang="zh-CN" altLang="en-US" sz="1900" dirty="0"/>
          </a:p>
        </p:txBody>
      </p:sp>
      <p:graphicFrame>
        <p:nvGraphicFramePr>
          <p:cNvPr id="2" name="Table 1">
            <a:extLst>
              <a:ext uri="{FF2B5EF4-FFF2-40B4-BE49-F238E27FC236}">
                <a16:creationId xmlns:a16="http://schemas.microsoft.com/office/drawing/2014/main" xmlns="" id="{A83EB0F1-6606-454B-9448-AE847E2FE75E}"/>
              </a:ext>
            </a:extLst>
          </p:cNvPr>
          <p:cNvGraphicFramePr>
            <a:graphicFrameLocks noGrp="1"/>
          </p:cNvGraphicFramePr>
          <p:nvPr>
            <p:extLst>
              <p:ext uri="{D42A27DB-BD31-4B8C-83A1-F6EECF244321}">
                <p14:modId xmlns:p14="http://schemas.microsoft.com/office/powerpoint/2010/main" val="3044952031"/>
              </p:ext>
            </p:extLst>
          </p:nvPr>
        </p:nvGraphicFramePr>
        <p:xfrm>
          <a:off x="5519937" y="1988840"/>
          <a:ext cx="5527860" cy="1737360"/>
        </p:xfrm>
        <a:graphic>
          <a:graphicData uri="http://schemas.openxmlformats.org/drawingml/2006/table">
            <a:tbl>
              <a:tblPr firstRow="1" firstCol="1" bandRow="1">
                <a:tableStyleId>{5940675A-B579-460E-94D1-54222C63F5DA}</a:tableStyleId>
              </a:tblPr>
              <a:tblGrid>
                <a:gridCol w="2720469">
                  <a:extLst>
                    <a:ext uri="{9D8B030D-6E8A-4147-A177-3AD203B41FA5}">
                      <a16:colId xmlns:a16="http://schemas.microsoft.com/office/drawing/2014/main" xmlns="" val="1873623807"/>
                    </a:ext>
                  </a:extLst>
                </a:gridCol>
                <a:gridCol w="2807391">
                  <a:extLst>
                    <a:ext uri="{9D8B030D-6E8A-4147-A177-3AD203B41FA5}">
                      <a16:colId xmlns:a16="http://schemas.microsoft.com/office/drawing/2014/main" xmlns="" val="2298130322"/>
                    </a:ext>
                  </a:extLst>
                </a:gridCol>
              </a:tblGrid>
              <a:tr h="426720">
                <a:tc>
                  <a:txBody>
                    <a:bodyPr/>
                    <a:lstStyle/>
                    <a:p>
                      <a:pPr algn="ctr">
                        <a:lnSpc>
                          <a:spcPct val="150000"/>
                        </a:lnSpc>
                        <a:spcAft>
                          <a:spcPts val="0"/>
                        </a:spcAft>
                      </a:pPr>
                      <a:r>
                        <a:rPr lang="zh-CN" sz="1900" kern="100" dirty="0">
                          <a:effectLst/>
                          <a:latin typeface="宋体" panose="02010600030101010101" pitchFamily="2" charset="-122"/>
                          <a:ea typeface="宋体" panose="02010600030101010101" pitchFamily="2" charset="-122"/>
                        </a:rPr>
                        <a:t>质量</a:t>
                      </a:r>
                      <a:r>
                        <a:rPr lang="en-US" sz="1900" kern="100" dirty="0">
                          <a:effectLst/>
                          <a:latin typeface="宋体" panose="02010600030101010101" pitchFamily="2" charset="-122"/>
                          <a:ea typeface="宋体" panose="02010600030101010101" pitchFamily="2" charset="-122"/>
                        </a:rPr>
                        <a:t> (kg)</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a:effectLst/>
                          <a:latin typeface="宋体" panose="02010600030101010101" pitchFamily="2" charset="-122"/>
                          <a:ea typeface="宋体" panose="02010600030101010101" pitchFamily="2" charset="-122"/>
                        </a:rPr>
                        <a:t>66</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994007006"/>
                  </a:ext>
                </a:extLst>
              </a:tr>
              <a:tr h="426720">
                <a:tc>
                  <a:txBody>
                    <a:bodyPr/>
                    <a:lstStyle/>
                    <a:p>
                      <a:pPr algn="ctr">
                        <a:lnSpc>
                          <a:spcPct val="150000"/>
                        </a:lnSpc>
                        <a:spcAft>
                          <a:spcPts val="0"/>
                        </a:spcAft>
                      </a:pPr>
                      <a:r>
                        <a:rPr lang="zh-CN" sz="1900" kern="100" dirty="0">
                          <a:effectLst/>
                          <a:latin typeface="宋体" panose="02010600030101010101" pitchFamily="2" charset="-122"/>
                          <a:ea typeface="宋体" panose="02010600030101010101" pitchFamily="2" charset="-122"/>
                        </a:rPr>
                        <a:t>密度</a:t>
                      </a:r>
                      <a:r>
                        <a:rPr lang="en-US" sz="1900" kern="100" dirty="0">
                          <a:effectLst/>
                          <a:latin typeface="宋体" panose="02010600030101010101" pitchFamily="2" charset="-122"/>
                          <a:ea typeface="宋体" panose="02010600030101010101" pitchFamily="2" charset="-122"/>
                        </a:rPr>
                        <a:t> (kg/m³)</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a:effectLst/>
                          <a:latin typeface="宋体" panose="02010600030101010101" pitchFamily="2" charset="-122"/>
                          <a:ea typeface="宋体" panose="02010600030101010101" pitchFamily="2" charset="-122"/>
                        </a:rPr>
                        <a:t>902</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642535124"/>
                  </a:ext>
                </a:extLst>
              </a:tr>
              <a:tr h="426720">
                <a:tc>
                  <a:txBody>
                    <a:bodyPr/>
                    <a:lstStyle/>
                    <a:p>
                      <a:pPr algn="ctr">
                        <a:lnSpc>
                          <a:spcPct val="150000"/>
                        </a:lnSpc>
                        <a:spcAft>
                          <a:spcPts val="0"/>
                        </a:spcAft>
                      </a:pPr>
                      <a:r>
                        <a:rPr lang="zh-CN" sz="1900" kern="100" dirty="0">
                          <a:effectLst/>
                          <a:latin typeface="宋体" panose="02010600030101010101" pitchFamily="2" charset="-122"/>
                          <a:ea typeface="宋体" panose="02010600030101010101" pitchFamily="2" charset="-122"/>
                        </a:rPr>
                        <a:t>体积 （</a:t>
                      </a:r>
                      <a:r>
                        <a:rPr lang="en-US" sz="1900" kern="100" dirty="0">
                          <a:effectLst/>
                          <a:latin typeface="宋体" panose="02010600030101010101" pitchFamily="2" charset="-122"/>
                          <a:ea typeface="宋体" panose="02010600030101010101" pitchFamily="2" charset="-122"/>
                        </a:rPr>
                        <a:t>m³</a:t>
                      </a:r>
                      <a:r>
                        <a:rPr lang="zh-CN" sz="1900" kern="100" dirty="0">
                          <a:effectLst/>
                          <a:latin typeface="宋体" panose="02010600030101010101" pitchFamily="2" charset="-122"/>
                          <a:ea typeface="宋体" panose="02010600030101010101" pitchFamily="2" charset="-122"/>
                        </a:rPr>
                        <a:t>）</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dirty="0">
                          <a:effectLst/>
                          <a:latin typeface="宋体" panose="02010600030101010101" pitchFamily="2" charset="-122"/>
                          <a:ea typeface="宋体" panose="02010600030101010101" pitchFamily="2" charset="-122"/>
                        </a:rPr>
                        <a:t>0.070137</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949504666"/>
                  </a:ext>
                </a:extLst>
              </a:tr>
              <a:tr h="426720">
                <a:tc>
                  <a:txBody>
                    <a:bodyPr/>
                    <a:lstStyle/>
                    <a:p>
                      <a:pPr algn="ctr">
                        <a:lnSpc>
                          <a:spcPct val="150000"/>
                        </a:lnSpc>
                        <a:spcAft>
                          <a:spcPts val="0"/>
                        </a:spcAft>
                      </a:pPr>
                      <a:r>
                        <a:rPr lang="zh-CN" sz="1900" kern="100">
                          <a:effectLst/>
                          <a:latin typeface="宋体" panose="02010600030101010101" pitchFamily="2" charset="-122"/>
                          <a:ea typeface="宋体" panose="02010600030101010101" pitchFamily="2" charset="-122"/>
                        </a:rPr>
                        <a:t>粘性</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lnSpc>
                          <a:spcPct val="150000"/>
                        </a:lnSpc>
                        <a:spcAft>
                          <a:spcPts val="0"/>
                        </a:spcAft>
                      </a:pPr>
                      <a:r>
                        <a:rPr lang="en-US" sz="1900" kern="100" dirty="0">
                          <a:effectLst/>
                          <a:latin typeface="宋体" panose="02010600030101010101" pitchFamily="2" charset="-122"/>
                          <a:ea typeface="宋体" panose="02010600030101010101" pitchFamily="2" charset="-122"/>
                        </a:rPr>
                        <a:t>3.32e-4 </a:t>
                      </a:r>
                      <a:r>
                        <a:rPr lang="en-US" sz="1900" kern="100" dirty="0" err="1">
                          <a:effectLst/>
                          <a:latin typeface="宋体" panose="02010600030101010101" pitchFamily="2" charset="-122"/>
                          <a:ea typeface="宋体" panose="02010600030101010101" pitchFamily="2" charset="-122"/>
                        </a:rPr>
                        <a:t>Pa.s</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756702911"/>
                  </a:ext>
                </a:extLst>
              </a:tr>
            </a:tbl>
          </a:graphicData>
        </a:graphic>
      </p:graphicFrame>
      <p:sp>
        <p:nvSpPr>
          <p:cNvPr id="6" name="Rectangle 5">
            <a:extLst>
              <a:ext uri="{FF2B5EF4-FFF2-40B4-BE49-F238E27FC236}">
                <a16:creationId xmlns:a16="http://schemas.microsoft.com/office/drawing/2014/main" xmlns="" id="{FDDEBC5D-D816-43C9-AE9B-E552924C1315}"/>
              </a:ext>
            </a:extLst>
          </p:cNvPr>
          <p:cNvSpPr/>
          <p:nvPr/>
        </p:nvSpPr>
        <p:spPr>
          <a:xfrm>
            <a:off x="7344139" y="1354530"/>
            <a:ext cx="1464497"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混合液参数</a:t>
            </a:r>
            <a:endParaRPr lang="zh-CN" altLang="en-US" sz="1900" dirty="0"/>
          </a:p>
        </p:txBody>
      </p:sp>
      <p:sp>
        <p:nvSpPr>
          <p:cNvPr id="7" name="Rectangle 6">
            <a:extLst>
              <a:ext uri="{FF2B5EF4-FFF2-40B4-BE49-F238E27FC236}">
                <a16:creationId xmlns:a16="http://schemas.microsoft.com/office/drawing/2014/main" xmlns="" id="{52E82688-B5EE-4BA6-9A88-1B5CCA9047C6}"/>
              </a:ext>
            </a:extLst>
          </p:cNvPr>
          <p:cNvSpPr/>
          <p:nvPr/>
        </p:nvSpPr>
        <p:spPr>
          <a:xfrm>
            <a:off x="7536274" y="3847012"/>
            <a:ext cx="1220841" cy="415494"/>
          </a:xfrm>
          <a:prstGeom prst="rect">
            <a:avLst/>
          </a:prstGeom>
        </p:spPr>
        <p:txBody>
          <a:bodyPr wrap="none" lIns="121917" tIns="60958" rIns="121917" bIns="60958">
            <a:spAutoFit/>
          </a:bodyPr>
          <a:lstStyle/>
          <a:p>
            <a:r>
              <a:rPr lang="zh-CN" altLang="zh-CN" sz="1900" dirty="0">
                <a:latin typeface="Calibri" panose="020F0502020204030204" pitchFamily="34" charset="0"/>
                <a:ea typeface="宋体" panose="02010600030101010101" pitchFamily="2" charset="-122"/>
                <a:cs typeface="Times New Roman" panose="02020603050405020304" pitchFamily="18" charset="0"/>
              </a:rPr>
              <a:t>水的参数</a:t>
            </a:r>
            <a:endParaRPr lang="zh-CN" altLang="en-US" sz="1900" dirty="0"/>
          </a:p>
        </p:txBody>
      </p:sp>
      <p:graphicFrame>
        <p:nvGraphicFramePr>
          <p:cNvPr id="8" name="Table 7">
            <a:extLst>
              <a:ext uri="{FF2B5EF4-FFF2-40B4-BE49-F238E27FC236}">
                <a16:creationId xmlns:a16="http://schemas.microsoft.com/office/drawing/2014/main" xmlns="" id="{040A5096-AC40-412B-A7C7-A202118B2A26}"/>
              </a:ext>
            </a:extLst>
          </p:cNvPr>
          <p:cNvGraphicFramePr>
            <a:graphicFrameLocks noGrp="1"/>
          </p:cNvGraphicFramePr>
          <p:nvPr>
            <p:extLst>
              <p:ext uri="{D42A27DB-BD31-4B8C-83A1-F6EECF244321}">
                <p14:modId xmlns:p14="http://schemas.microsoft.com/office/powerpoint/2010/main" val="245336257"/>
              </p:ext>
            </p:extLst>
          </p:nvPr>
        </p:nvGraphicFramePr>
        <p:xfrm>
          <a:off x="5519937" y="4434777"/>
          <a:ext cx="5527860" cy="868680"/>
        </p:xfrm>
        <a:graphic>
          <a:graphicData uri="http://schemas.openxmlformats.org/drawingml/2006/table">
            <a:tbl>
              <a:tblPr firstRow="1" firstCol="1" bandRow="1">
                <a:tableStyleId>{5940675A-B579-460E-94D1-54222C63F5DA}</a:tableStyleId>
              </a:tblPr>
              <a:tblGrid>
                <a:gridCol w="2765228">
                  <a:extLst>
                    <a:ext uri="{9D8B030D-6E8A-4147-A177-3AD203B41FA5}">
                      <a16:colId xmlns:a16="http://schemas.microsoft.com/office/drawing/2014/main" xmlns="" val="4164998255"/>
                    </a:ext>
                  </a:extLst>
                </a:gridCol>
                <a:gridCol w="2762632">
                  <a:extLst>
                    <a:ext uri="{9D8B030D-6E8A-4147-A177-3AD203B41FA5}">
                      <a16:colId xmlns:a16="http://schemas.microsoft.com/office/drawing/2014/main" xmlns="" val="3605213411"/>
                    </a:ext>
                  </a:extLst>
                </a:gridCol>
              </a:tblGrid>
              <a:tr h="284480">
                <a:tc>
                  <a:txBody>
                    <a:bodyPr/>
                    <a:lstStyle/>
                    <a:p>
                      <a:pPr algn="ctr">
                        <a:spcAft>
                          <a:spcPts val="0"/>
                        </a:spcAft>
                      </a:pPr>
                      <a:r>
                        <a:rPr lang="zh-CN" sz="1900" kern="100" dirty="0">
                          <a:effectLst/>
                          <a:latin typeface="宋体" panose="02010600030101010101" pitchFamily="2" charset="-122"/>
                          <a:ea typeface="宋体" panose="02010600030101010101" pitchFamily="2" charset="-122"/>
                        </a:rPr>
                        <a:t>质量（</a:t>
                      </a:r>
                      <a:r>
                        <a:rPr lang="en-US" sz="1900" kern="100" dirty="0">
                          <a:effectLst/>
                          <a:latin typeface="宋体" panose="02010600030101010101" pitchFamily="2" charset="-122"/>
                          <a:ea typeface="宋体" panose="02010600030101010101" pitchFamily="2" charset="-122"/>
                        </a:rPr>
                        <a:t>kg</a:t>
                      </a:r>
                      <a:r>
                        <a:rPr lang="zh-CN" sz="1900" kern="100" dirty="0">
                          <a:effectLst/>
                          <a:latin typeface="宋体" panose="02010600030101010101" pitchFamily="2" charset="-122"/>
                          <a:ea typeface="宋体" panose="02010600030101010101" pitchFamily="2" charset="-122"/>
                        </a:rPr>
                        <a:t>）</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a:effectLst/>
                          <a:latin typeface="宋体" panose="02010600030101010101" pitchFamily="2" charset="-122"/>
                          <a:ea typeface="宋体" panose="02010600030101010101" pitchFamily="2" charset="-122"/>
                        </a:rPr>
                        <a:t>120</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982332749"/>
                  </a:ext>
                </a:extLst>
              </a:tr>
              <a:tr h="284480">
                <a:tc>
                  <a:txBody>
                    <a:bodyPr/>
                    <a:lstStyle/>
                    <a:p>
                      <a:pPr algn="ctr">
                        <a:spcAft>
                          <a:spcPts val="0"/>
                        </a:spcAft>
                      </a:pPr>
                      <a:r>
                        <a:rPr lang="zh-CN" sz="1900" kern="100" dirty="0">
                          <a:effectLst/>
                          <a:latin typeface="宋体" panose="02010600030101010101" pitchFamily="2" charset="-122"/>
                          <a:ea typeface="宋体" panose="02010600030101010101" pitchFamily="2" charset="-122"/>
                        </a:rPr>
                        <a:t>密度（</a:t>
                      </a:r>
                      <a:r>
                        <a:rPr lang="en-US" sz="1900" kern="100" dirty="0">
                          <a:effectLst/>
                          <a:latin typeface="宋体" panose="02010600030101010101" pitchFamily="2" charset="-122"/>
                          <a:ea typeface="宋体" panose="02010600030101010101" pitchFamily="2" charset="-122"/>
                        </a:rPr>
                        <a:t>kg/m³</a:t>
                      </a:r>
                      <a:r>
                        <a:rPr lang="zh-CN" sz="1900" kern="100" dirty="0">
                          <a:effectLst/>
                          <a:latin typeface="宋体" panose="02010600030101010101" pitchFamily="2" charset="-122"/>
                          <a:ea typeface="宋体" panose="02010600030101010101" pitchFamily="2" charset="-122"/>
                        </a:rPr>
                        <a:t>）</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a:effectLst/>
                          <a:latin typeface="宋体" panose="02010600030101010101" pitchFamily="2" charset="-122"/>
                          <a:ea typeface="宋体" panose="02010600030101010101" pitchFamily="2" charset="-122"/>
                        </a:rPr>
                        <a:t>998.2</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880937575"/>
                  </a:ext>
                </a:extLst>
              </a:tr>
              <a:tr h="284480">
                <a:tc>
                  <a:txBody>
                    <a:bodyPr/>
                    <a:lstStyle/>
                    <a:p>
                      <a:pPr algn="ctr">
                        <a:spcAft>
                          <a:spcPts val="0"/>
                        </a:spcAft>
                      </a:pPr>
                      <a:r>
                        <a:rPr lang="zh-CN" sz="1900" kern="100" dirty="0">
                          <a:effectLst/>
                          <a:latin typeface="宋体" panose="02010600030101010101" pitchFamily="2" charset="-122"/>
                          <a:ea typeface="宋体" panose="02010600030101010101" pitchFamily="2" charset="-122"/>
                        </a:rPr>
                        <a:t>体积（</a:t>
                      </a:r>
                      <a:r>
                        <a:rPr lang="en-US" sz="1900" kern="100" dirty="0">
                          <a:effectLst/>
                          <a:latin typeface="宋体" panose="02010600030101010101" pitchFamily="2" charset="-122"/>
                          <a:ea typeface="宋体" panose="02010600030101010101" pitchFamily="2" charset="-122"/>
                        </a:rPr>
                        <a:t>m³</a:t>
                      </a:r>
                      <a:r>
                        <a:rPr lang="zh-CN" sz="1900" kern="100" dirty="0">
                          <a:effectLst/>
                          <a:latin typeface="宋体" panose="02010600030101010101" pitchFamily="2" charset="-122"/>
                          <a:ea typeface="宋体" panose="02010600030101010101" pitchFamily="2" charset="-122"/>
                        </a:rPr>
                        <a:t>）</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0.120216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213668173"/>
                  </a:ext>
                </a:extLst>
              </a:tr>
            </a:tbl>
          </a:graphicData>
        </a:graphic>
      </p:graphicFrame>
      <p:sp>
        <p:nvSpPr>
          <p:cNvPr id="9" name="Rectangle 8">
            <a:extLst>
              <a:ext uri="{FF2B5EF4-FFF2-40B4-BE49-F238E27FC236}">
                <a16:creationId xmlns:a16="http://schemas.microsoft.com/office/drawing/2014/main" xmlns="" id="{8430B4F5-9854-4DCB-9823-75D430D129D4}"/>
              </a:ext>
            </a:extLst>
          </p:cNvPr>
          <p:cNvSpPr/>
          <p:nvPr/>
        </p:nvSpPr>
        <p:spPr>
          <a:xfrm>
            <a:off x="705720" y="2031134"/>
            <a:ext cx="4046131" cy="2726383"/>
          </a:xfrm>
          <a:prstGeom prst="rect">
            <a:avLst/>
          </a:prstGeom>
        </p:spPr>
        <p:txBody>
          <a:bodyPr wrap="square" lIns="121917" tIns="60958" rIns="121917" bIns="60958">
            <a:spAutoFit/>
          </a:bodyPr>
          <a:lstStyle/>
          <a:p>
            <a:pPr>
              <a:spcAft>
                <a:spcPts val="800"/>
              </a:spcAft>
            </a:pPr>
            <a:r>
              <a:rPr lang="en-US" altLang="zh-CN" sz="19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cs typeface="Times New Roman" panose="02020603050405020304" pitchFamily="18" charset="0"/>
              </a:rPr>
              <a:t>搅拌釜内壁面和搅拌桨均采用</a:t>
            </a:r>
            <a:r>
              <a:rPr lang="en-US" altLang="zh-CN" sz="1900" dirty="0">
                <a:latin typeface="宋体" panose="02010600030101010101" pitchFamily="2" charset="-122"/>
                <a:ea typeface="宋体" panose="02010600030101010101" pitchFamily="2" charset="-122"/>
              </a:rPr>
              <a:t>Wall</a:t>
            </a:r>
            <a:r>
              <a:rPr lang="zh-CN" altLang="zh-CN" sz="1900" dirty="0">
                <a:latin typeface="宋体" panose="02010600030101010101" pitchFamily="2" charset="-122"/>
                <a:ea typeface="宋体" panose="02010600030101010101" pitchFamily="2" charset="-122"/>
                <a:cs typeface="Times New Roman" panose="02020603050405020304" pitchFamily="18" charset="0"/>
              </a:rPr>
              <a:t>壁面边界条件</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2</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cs typeface="Times New Roman" panose="02020603050405020304" pitchFamily="18" charset="0"/>
              </a:rPr>
              <a:t>搅拌桨转速</a:t>
            </a:r>
            <a:r>
              <a:rPr lang="zh-CN" altLang="zh-CN" sz="1900" dirty="0" smtClean="0">
                <a:latin typeface="宋体" panose="02010600030101010101" pitchFamily="2" charset="-122"/>
                <a:ea typeface="宋体" panose="02010600030101010101" pitchFamily="2" charset="-122"/>
                <a:cs typeface="Times New Roman" panose="02020603050405020304" pitchFamily="18" charset="0"/>
              </a:rPr>
              <a:t>为</a:t>
            </a:r>
            <a:r>
              <a:rPr lang="en-US" altLang="zh-CN" sz="1900" dirty="0" smtClean="0">
                <a:latin typeface="宋体" panose="02010600030101010101" pitchFamily="2" charset="-122"/>
                <a:ea typeface="宋体" panose="02010600030101010101" pitchFamily="2" charset="-122"/>
                <a:cs typeface="Times New Roman" panose="02020603050405020304" pitchFamily="18" charset="0"/>
              </a:rPr>
              <a:t>600r/min</a:t>
            </a:r>
            <a:r>
              <a:rPr lang="zh-CN" altLang="zh-CN" sz="19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3</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rPr>
              <a:t>重力方向</a:t>
            </a:r>
            <a:r>
              <a:rPr lang="en-US" altLang="zh-CN" sz="1900" dirty="0">
                <a:latin typeface="宋体" panose="02010600030101010101" pitchFamily="2" charset="-122"/>
                <a:ea typeface="宋体" panose="02010600030101010101" pitchFamily="2" charset="-122"/>
              </a:rPr>
              <a:t>Y=-9.81m/s^2</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a:spcAft>
                <a:spcPts val="800"/>
              </a:spcAft>
            </a:pPr>
            <a:r>
              <a:rPr lang="en-US" altLang="zh-CN" sz="1900" dirty="0">
                <a:latin typeface="宋体" panose="02010600030101010101" pitchFamily="2" charset="-122"/>
                <a:ea typeface="宋体" panose="02010600030101010101" pitchFamily="2" charset="-122"/>
                <a:cs typeface="Times New Roman" panose="02020603050405020304" pitchFamily="18" charset="0"/>
              </a:rPr>
              <a:t>4</a:t>
            </a:r>
            <a:r>
              <a:rPr lang="zh-CN" altLang="en-US" sz="1900" dirty="0">
                <a:latin typeface="宋体" panose="02010600030101010101" pitchFamily="2" charset="-122"/>
                <a:ea typeface="宋体" panose="02010600030101010101" pitchFamily="2" charset="-122"/>
                <a:cs typeface="Times New Roman" panose="02020603050405020304" pitchFamily="18" charset="0"/>
              </a:rPr>
              <a:t>）</a:t>
            </a:r>
            <a:r>
              <a:rPr lang="zh-CN" altLang="zh-CN" sz="1900" dirty="0">
                <a:latin typeface="宋体" panose="02010600030101010101" pitchFamily="2" charset="-122"/>
                <a:ea typeface="宋体" panose="02010600030101010101" pitchFamily="2" charset="-122"/>
              </a:rPr>
              <a:t>时间步长</a:t>
            </a:r>
            <a:r>
              <a:rPr lang="en-US" altLang="zh-CN" sz="1900" dirty="0" smtClean="0">
                <a:latin typeface="宋体" panose="02010600030101010101" pitchFamily="2" charset="-122"/>
                <a:ea typeface="宋体" panose="02010600030101010101" pitchFamily="2" charset="-122"/>
              </a:rPr>
              <a:t>0.01s</a:t>
            </a:r>
          </a:p>
          <a:p>
            <a:pPr>
              <a:spcAft>
                <a:spcPts val="800"/>
              </a:spcAft>
            </a:pPr>
            <a:r>
              <a:rPr lang="en-US" altLang="zh-CN" sz="1900" dirty="0" smtClean="0">
                <a:latin typeface="宋体" panose="02010600030101010101" pitchFamily="2" charset="-122"/>
                <a:ea typeface="宋体" panose="02010600030101010101" pitchFamily="2" charset="-122"/>
              </a:rPr>
              <a:t>5</a:t>
            </a:r>
            <a:r>
              <a:rPr lang="zh-CN" altLang="en-US" sz="1900" dirty="0" smtClean="0">
                <a:latin typeface="宋体" panose="02010600030101010101" pitchFamily="2" charset="-122"/>
                <a:ea typeface="宋体" panose="02010600030101010101" pitchFamily="2" charset="-122"/>
              </a:rPr>
              <a:t>）混合</a:t>
            </a:r>
            <a:r>
              <a:rPr lang="zh-CN" altLang="en-US" sz="1900" dirty="0">
                <a:latin typeface="宋体" panose="02010600030101010101" pitchFamily="2" charset="-122"/>
                <a:ea typeface="宋体" panose="02010600030101010101" pitchFamily="2" charset="-122"/>
              </a:rPr>
              <a:t>液和水</a:t>
            </a:r>
            <a:r>
              <a:rPr lang="zh-CN" altLang="zh-CN" sz="1900" dirty="0">
                <a:latin typeface="宋体" panose="02010600030101010101" pitchFamily="2" charset="-122"/>
                <a:ea typeface="宋体" panose="02010600030101010101" pitchFamily="2" charset="-122"/>
              </a:rPr>
              <a:t>分别为</a:t>
            </a:r>
            <a:r>
              <a:rPr lang="en-US" altLang="zh-CN" sz="1900" dirty="0">
                <a:latin typeface="宋体" panose="02010600030101010101" pitchFamily="2" charset="-122"/>
                <a:ea typeface="宋体" panose="02010600030101010101" pitchFamily="2" charset="-122"/>
              </a:rPr>
              <a:t>66kg</a:t>
            </a:r>
            <a:r>
              <a:rPr lang="zh-CN" altLang="zh-CN" sz="1900" dirty="0">
                <a:latin typeface="宋体" panose="02010600030101010101" pitchFamily="2" charset="-122"/>
                <a:ea typeface="宋体" panose="02010600030101010101" pitchFamily="2" charset="-122"/>
              </a:rPr>
              <a:t>和</a:t>
            </a:r>
            <a:r>
              <a:rPr lang="en-US" altLang="zh-CN" sz="1900" dirty="0">
                <a:latin typeface="宋体" panose="02010600030101010101" pitchFamily="2" charset="-122"/>
                <a:ea typeface="宋体" panose="02010600030101010101" pitchFamily="2" charset="-122"/>
              </a:rPr>
              <a:t>120kg</a:t>
            </a:r>
          </a:p>
          <a:p>
            <a:pPr>
              <a:spcAft>
                <a:spcPts val="800"/>
              </a:spcAft>
            </a:pPr>
            <a:endParaRPr lang="zh-CN" altLang="en-US" sz="19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86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pic>
        <p:nvPicPr>
          <p:cNvPr id="4" name="Picture 3">
            <a:extLst>
              <a:ext uri="{FF2B5EF4-FFF2-40B4-BE49-F238E27FC236}">
                <a16:creationId xmlns:a16="http://schemas.microsoft.com/office/drawing/2014/main" xmlns="" id="{D1D252E1-13A5-458B-8E7B-38B0B345B2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55" y="1604798"/>
            <a:ext cx="4320000" cy="3325649"/>
          </a:xfrm>
          <a:prstGeom prst="rect">
            <a:avLst/>
          </a:prstGeom>
          <a:noFill/>
          <a:ln>
            <a:noFill/>
          </a:ln>
        </p:spPr>
      </p:pic>
      <p:sp>
        <p:nvSpPr>
          <p:cNvPr id="2" name="Rectangle 1">
            <a:extLst>
              <a:ext uri="{FF2B5EF4-FFF2-40B4-BE49-F238E27FC236}">
                <a16:creationId xmlns:a16="http://schemas.microsoft.com/office/drawing/2014/main" xmlns="" id="{81CAE4D2-19E9-4883-9302-1313DE4E44ED}"/>
              </a:ext>
            </a:extLst>
          </p:cNvPr>
          <p:cNvSpPr/>
          <p:nvPr/>
        </p:nvSpPr>
        <p:spPr>
          <a:xfrm>
            <a:off x="1823201" y="5251904"/>
            <a:ext cx="977185"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混合液</a:t>
            </a:r>
            <a:endParaRPr lang="zh-CN" altLang="en-US" sz="1900" dirty="0"/>
          </a:p>
        </p:txBody>
      </p:sp>
      <p:pic>
        <p:nvPicPr>
          <p:cNvPr id="6" name="Picture 5">
            <a:extLst>
              <a:ext uri="{FF2B5EF4-FFF2-40B4-BE49-F238E27FC236}">
                <a16:creationId xmlns:a16="http://schemas.microsoft.com/office/drawing/2014/main" xmlns="" id="{7E80BDF3-3034-4C1F-970A-7883633F78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733" y="1604798"/>
            <a:ext cx="4320000" cy="3325649"/>
          </a:xfrm>
          <a:prstGeom prst="rect">
            <a:avLst/>
          </a:prstGeom>
          <a:noFill/>
          <a:ln>
            <a:noFill/>
          </a:ln>
        </p:spPr>
      </p:pic>
      <p:pic>
        <p:nvPicPr>
          <p:cNvPr id="7" name="Picture 6">
            <a:extLst>
              <a:ext uri="{FF2B5EF4-FFF2-40B4-BE49-F238E27FC236}">
                <a16:creationId xmlns:a16="http://schemas.microsoft.com/office/drawing/2014/main" xmlns="" id="{1BD449E0-2A0D-46F5-8B84-FA9D7B8A32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497" y="1609097"/>
            <a:ext cx="4320000" cy="3325649"/>
          </a:xfrm>
          <a:prstGeom prst="rect">
            <a:avLst/>
          </a:prstGeom>
          <a:noFill/>
          <a:ln>
            <a:noFill/>
          </a:ln>
        </p:spPr>
      </p:pic>
      <p:sp>
        <p:nvSpPr>
          <p:cNvPr id="8" name="Rectangle 7">
            <a:extLst>
              <a:ext uri="{FF2B5EF4-FFF2-40B4-BE49-F238E27FC236}">
                <a16:creationId xmlns:a16="http://schemas.microsoft.com/office/drawing/2014/main" xmlns="" id="{F8BFCDA1-1A0C-45F9-B373-7086DB6CC32B}"/>
              </a:ext>
            </a:extLst>
          </p:cNvPr>
          <p:cNvSpPr/>
          <p:nvPr/>
        </p:nvSpPr>
        <p:spPr>
          <a:xfrm>
            <a:off x="8893005" y="5232337"/>
            <a:ext cx="733528"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空气</a:t>
            </a:r>
            <a:endParaRPr lang="zh-CN" altLang="en-US" sz="1900" dirty="0"/>
          </a:p>
        </p:txBody>
      </p:sp>
      <p:sp>
        <p:nvSpPr>
          <p:cNvPr id="9" name="Rectangle 8">
            <a:extLst>
              <a:ext uri="{FF2B5EF4-FFF2-40B4-BE49-F238E27FC236}">
                <a16:creationId xmlns:a16="http://schemas.microsoft.com/office/drawing/2014/main" xmlns="" id="{1C9E35C1-A073-4B31-AB26-ED045E5B8CEA}"/>
              </a:ext>
            </a:extLst>
          </p:cNvPr>
          <p:cNvSpPr/>
          <p:nvPr/>
        </p:nvSpPr>
        <p:spPr>
          <a:xfrm>
            <a:off x="5563287" y="5232337"/>
            <a:ext cx="489872"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水</a:t>
            </a:r>
            <a:endParaRPr lang="zh-CN" altLang="en-US" sz="1900" dirty="0"/>
          </a:p>
        </p:txBody>
      </p:sp>
    </p:spTree>
    <p:extLst>
      <p:ext uri="{BB962C8B-B14F-4D97-AF65-F5344CB8AC3E}">
        <p14:creationId xmlns:p14="http://schemas.microsoft.com/office/powerpoint/2010/main" val="2025432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pic>
        <p:nvPicPr>
          <p:cNvPr id="4" name="Picture 3">
            <a:extLst>
              <a:ext uri="{FF2B5EF4-FFF2-40B4-BE49-F238E27FC236}">
                <a16:creationId xmlns:a16="http://schemas.microsoft.com/office/drawing/2014/main" xmlns="" id="{6A8D33F8-32D2-4052-B954-F8F8ECAF79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401077"/>
            <a:ext cx="5760000" cy="4320347"/>
          </a:xfrm>
          <a:prstGeom prst="rect">
            <a:avLst/>
          </a:prstGeom>
          <a:noFill/>
          <a:ln>
            <a:noFill/>
          </a:ln>
        </p:spPr>
      </p:pic>
      <p:pic>
        <p:nvPicPr>
          <p:cNvPr id="6" name="Picture 5">
            <a:extLst>
              <a:ext uri="{FF2B5EF4-FFF2-40B4-BE49-F238E27FC236}">
                <a16:creationId xmlns:a16="http://schemas.microsoft.com/office/drawing/2014/main" xmlns="" id="{EAE36AF9-F319-458A-AB72-3B561B2E87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5947" y="1425231"/>
            <a:ext cx="5760000" cy="4320347"/>
          </a:xfrm>
          <a:prstGeom prst="rect">
            <a:avLst/>
          </a:prstGeom>
          <a:noFill/>
          <a:ln>
            <a:noFill/>
          </a:ln>
        </p:spPr>
      </p:pic>
      <p:sp>
        <p:nvSpPr>
          <p:cNvPr id="2" name="Rectangle 1">
            <a:extLst>
              <a:ext uri="{FF2B5EF4-FFF2-40B4-BE49-F238E27FC236}">
                <a16:creationId xmlns:a16="http://schemas.microsoft.com/office/drawing/2014/main" xmlns="" id="{2FD1674B-BE1B-4EC3-B786-2A52A4FB1947}"/>
              </a:ext>
            </a:extLst>
          </p:cNvPr>
          <p:cNvSpPr/>
          <p:nvPr/>
        </p:nvSpPr>
        <p:spPr>
          <a:xfrm>
            <a:off x="4139312" y="5517232"/>
            <a:ext cx="4488160" cy="707882"/>
          </a:xfrm>
          <a:prstGeom prst="rect">
            <a:avLst/>
          </a:prstGeom>
        </p:spPr>
        <p:txBody>
          <a:bodyPr wrap="square" lIns="121917" tIns="60958" rIns="121917" bIns="60958">
            <a:spAutoFit/>
          </a:bodyPr>
          <a:lstStyle/>
          <a:p>
            <a:r>
              <a:rPr lang="zh-CN" altLang="zh-CN" sz="1900" dirty="0">
                <a:latin typeface="Calibri" panose="020F0502020204030204" pitchFamily="34" charset="0"/>
                <a:ea typeface="宋体" panose="02010600030101010101" pitchFamily="2" charset="-122"/>
                <a:cs typeface="Times New Roman" panose="02020603050405020304" pitchFamily="18" charset="0"/>
              </a:rPr>
              <a:t>在</a:t>
            </a:r>
            <a:r>
              <a:rPr lang="en-US" altLang="zh-CN" sz="1900" dirty="0">
                <a:latin typeface="Calibri" panose="020F0502020204030204" pitchFamily="34" charset="0"/>
                <a:ea typeface="宋体" panose="02010600030101010101" pitchFamily="2" charset="-122"/>
                <a:cs typeface="Times New Roman" panose="02020603050405020304" pitchFamily="18" charset="0"/>
              </a:rPr>
              <a:t>50s</a:t>
            </a:r>
            <a:r>
              <a:rPr lang="zh-CN" altLang="zh-CN" sz="1900" dirty="0">
                <a:latin typeface="Calibri" panose="020F0502020204030204" pitchFamily="34" charset="0"/>
                <a:ea typeface="宋体" panose="02010600030101010101" pitchFamily="2" charset="-122"/>
                <a:cs typeface="Times New Roman" panose="02020603050405020304" pitchFamily="18" charset="0"/>
              </a:rPr>
              <a:t>以内硝化棉的体积分数分布变化剧烈，然后变化逐渐趋于平缓。</a:t>
            </a:r>
            <a:endParaRPr lang="zh-CN" altLang="en-US" sz="1900" dirty="0"/>
          </a:p>
        </p:txBody>
      </p:sp>
    </p:spTree>
    <p:extLst>
      <p:ext uri="{BB962C8B-B14F-4D97-AF65-F5344CB8AC3E}">
        <p14:creationId xmlns:p14="http://schemas.microsoft.com/office/powerpoint/2010/main" val="426191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pic>
        <p:nvPicPr>
          <p:cNvPr id="4" name="Picture 3">
            <a:extLst>
              <a:ext uri="{FF2B5EF4-FFF2-40B4-BE49-F238E27FC236}">
                <a16:creationId xmlns:a16="http://schemas.microsoft.com/office/drawing/2014/main" xmlns="" id="{B4BC9115-04A6-4735-8F86-89BEDE3B3B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211466"/>
            <a:ext cx="5760000" cy="4435068"/>
          </a:xfrm>
          <a:prstGeom prst="rect">
            <a:avLst/>
          </a:prstGeom>
          <a:noFill/>
          <a:ln>
            <a:noFill/>
          </a:ln>
        </p:spPr>
      </p:pic>
      <p:pic>
        <p:nvPicPr>
          <p:cNvPr id="6" name="Picture 5">
            <a:extLst>
              <a:ext uri="{FF2B5EF4-FFF2-40B4-BE49-F238E27FC236}">
                <a16:creationId xmlns:a16="http://schemas.microsoft.com/office/drawing/2014/main" xmlns="" id="{E1129B0B-626C-428A-BA3C-F17318A735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925" y="1181235"/>
            <a:ext cx="5760000" cy="4435068"/>
          </a:xfrm>
          <a:prstGeom prst="rect">
            <a:avLst/>
          </a:prstGeom>
          <a:noFill/>
          <a:ln>
            <a:noFill/>
          </a:ln>
        </p:spPr>
      </p:pic>
      <p:sp>
        <p:nvSpPr>
          <p:cNvPr id="2" name="Rectangle 1">
            <a:extLst>
              <a:ext uri="{FF2B5EF4-FFF2-40B4-BE49-F238E27FC236}">
                <a16:creationId xmlns:a16="http://schemas.microsoft.com/office/drawing/2014/main" xmlns="" id="{EA33E90D-204B-47C4-BED4-FDC18FCD48B6}"/>
              </a:ext>
            </a:extLst>
          </p:cNvPr>
          <p:cNvSpPr/>
          <p:nvPr/>
        </p:nvSpPr>
        <p:spPr>
          <a:xfrm>
            <a:off x="1583499" y="5728298"/>
            <a:ext cx="3432985"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时刻速度最大值为</a:t>
            </a:r>
            <a:r>
              <a:rPr lang="en-US" altLang="zh-CN" sz="1900" dirty="0">
                <a:latin typeface="Times New Roman" panose="02020603050405020304" pitchFamily="18" charset="0"/>
                <a:ea typeface="宋体" panose="02010600030101010101" pitchFamily="2" charset="-122"/>
              </a:rPr>
              <a:t>14.95m/s</a:t>
            </a:r>
            <a:endParaRPr lang="zh-CN" altLang="en-US" sz="1900" dirty="0"/>
          </a:p>
        </p:txBody>
      </p:sp>
      <p:sp>
        <p:nvSpPr>
          <p:cNvPr id="7" name="Rectangle 6">
            <a:extLst>
              <a:ext uri="{FF2B5EF4-FFF2-40B4-BE49-F238E27FC236}">
                <a16:creationId xmlns:a16="http://schemas.microsoft.com/office/drawing/2014/main" xmlns="" id="{90D81B74-49EB-4C45-8CFD-D4B3D8B3152E}"/>
              </a:ext>
            </a:extLst>
          </p:cNvPr>
          <p:cNvSpPr/>
          <p:nvPr/>
        </p:nvSpPr>
        <p:spPr>
          <a:xfrm>
            <a:off x="6434610" y="5830634"/>
            <a:ext cx="3798470"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330s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时刻上速度最大值为</a:t>
            </a:r>
            <a:r>
              <a:rPr lang="en-US" altLang="zh-CN" sz="1900" dirty="0">
                <a:latin typeface="Times New Roman" panose="02020603050405020304" pitchFamily="18" charset="0"/>
                <a:ea typeface="宋体" panose="02010600030101010101" pitchFamily="2" charset="-122"/>
              </a:rPr>
              <a:t>14.87m/s</a:t>
            </a:r>
            <a:endParaRPr lang="zh-CN" altLang="en-US" sz="1900" dirty="0"/>
          </a:p>
        </p:txBody>
      </p:sp>
    </p:spTree>
    <p:extLst>
      <p:ext uri="{BB962C8B-B14F-4D97-AF65-F5344CB8AC3E}">
        <p14:creationId xmlns:p14="http://schemas.microsoft.com/office/powerpoint/2010/main" val="1779083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4. </a:t>
            </a:r>
            <a:r>
              <a:rPr lang="zh-CN" altLang="en-US" sz="2100" dirty="0"/>
              <a:t>液液混合分析</a:t>
            </a:r>
          </a:p>
        </p:txBody>
      </p:sp>
      <p:pic>
        <p:nvPicPr>
          <p:cNvPr id="4" name="Picture 3">
            <a:extLst>
              <a:ext uri="{FF2B5EF4-FFF2-40B4-BE49-F238E27FC236}">
                <a16:creationId xmlns:a16="http://schemas.microsoft.com/office/drawing/2014/main" xmlns="" id="{F052CE17-B1C5-47C3-93DF-6AE5A37ED3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00" y="1211466"/>
            <a:ext cx="5760000" cy="4435068"/>
          </a:xfrm>
          <a:prstGeom prst="rect">
            <a:avLst/>
          </a:prstGeom>
          <a:noFill/>
          <a:ln>
            <a:noFill/>
          </a:ln>
        </p:spPr>
      </p:pic>
      <p:sp>
        <p:nvSpPr>
          <p:cNvPr id="6" name="Rectangle 5">
            <a:extLst>
              <a:ext uri="{FF2B5EF4-FFF2-40B4-BE49-F238E27FC236}">
                <a16:creationId xmlns:a16="http://schemas.microsoft.com/office/drawing/2014/main" xmlns="" id="{D50C5E43-CD55-4C7C-ABB5-DA61B419E698}"/>
              </a:ext>
            </a:extLst>
          </p:cNvPr>
          <p:cNvSpPr/>
          <p:nvPr/>
        </p:nvSpPr>
        <p:spPr>
          <a:xfrm>
            <a:off x="2063552" y="5660001"/>
            <a:ext cx="2046388"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10s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sp>
        <p:nvSpPr>
          <p:cNvPr id="7" name="Rectangle 6">
            <a:extLst>
              <a:ext uri="{FF2B5EF4-FFF2-40B4-BE49-F238E27FC236}">
                <a16:creationId xmlns:a16="http://schemas.microsoft.com/office/drawing/2014/main" xmlns="" id="{0CB1EE28-7585-4736-9FC4-BE8200547295}"/>
              </a:ext>
            </a:extLst>
          </p:cNvPr>
          <p:cNvSpPr/>
          <p:nvPr/>
        </p:nvSpPr>
        <p:spPr>
          <a:xfrm>
            <a:off x="6287382" y="5770013"/>
            <a:ext cx="2168216"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300s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时刻</a:t>
            </a:r>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体积分数</a:t>
            </a:r>
            <a:endParaRPr lang="zh-CN" altLang="en-US" sz="1900" dirty="0"/>
          </a:p>
        </p:txBody>
      </p:sp>
      <p:pic>
        <p:nvPicPr>
          <p:cNvPr id="8" name="Picture 7">
            <a:extLst>
              <a:ext uri="{FF2B5EF4-FFF2-40B4-BE49-F238E27FC236}">
                <a16:creationId xmlns:a16="http://schemas.microsoft.com/office/drawing/2014/main" xmlns="" id="{B10C101E-E235-460C-9E03-58EE15674C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455" y="1238790"/>
            <a:ext cx="5760000" cy="4435068"/>
          </a:xfrm>
          <a:prstGeom prst="rect">
            <a:avLst/>
          </a:prstGeom>
          <a:noFill/>
          <a:ln>
            <a:noFill/>
          </a:ln>
        </p:spPr>
      </p:pic>
      <p:sp>
        <p:nvSpPr>
          <p:cNvPr id="9" name="Rectangle 8">
            <a:extLst>
              <a:ext uri="{FF2B5EF4-FFF2-40B4-BE49-F238E27FC236}">
                <a16:creationId xmlns:a16="http://schemas.microsoft.com/office/drawing/2014/main" xmlns="" id="{7CE707F1-5275-4970-88CE-1CE12BF055DC}"/>
              </a:ext>
            </a:extLst>
          </p:cNvPr>
          <p:cNvSpPr/>
          <p:nvPr/>
        </p:nvSpPr>
        <p:spPr>
          <a:xfrm>
            <a:off x="4563030" y="738177"/>
            <a:ext cx="1951810" cy="415494"/>
          </a:xfrm>
          <a:prstGeom prst="rect">
            <a:avLst/>
          </a:prstGeom>
        </p:spPr>
        <p:txBody>
          <a:bodyPr wrap="none" lIns="121917" tIns="60958" rIns="121917" bIns="60958">
            <a:spAutoFit/>
          </a:bodyPr>
          <a:lstStyle/>
          <a:p>
            <a:r>
              <a:rPr lang="zh-CN" altLang="en-US" sz="1900" dirty="0">
                <a:latin typeface="Times New Roman" panose="02020603050405020304" pitchFamily="18" charset="0"/>
                <a:ea typeface="宋体" panose="02010600030101010101" pitchFamily="2" charset="-122"/>
                <a:cs typeface="Times New Roman" panose="02020603050405020304" pitchFamily="18" charset="0"/>
              </a:rPr>
              <a:t>混合液体积分数</a:t>
            </a:r>
            <a:endParaRPr lang="zh-CN" altLang="en-US" sz="1900" dirty="0"/>
          </a:p>
        </p:txBody>
      </p:sp>
      <p:sp>
        <p:nvSpPr>
          <p:cNvPr id="2" name="Rectangle 1">
            <a:extLst>
              <a:ext uri="{FF2B5EF4-FFF2-40B4-BE49-F238E27FC236}">
                <a16:creationId xmlns:a16="http://schemas.microsoft.com/office/drawing/2014/main" xmlns="" id="{97123156-75F7-48E0-B908-0287D63CE6D2}"/>
              </a:ext>
            </a:extLst>
          </p:cNvPr>
          <p:cNvSpPr/>
          <p:nvPr/>
        </p:nvSpPr>
        <p:spPr>
          <a:xfrm>
            <a:off x="9090914" y="2564905"/>
            <a:ext cx="2713153" cy="1354217"/>
          </a:xfrm>
          <a:prstGeom prst="rect">
            <a:avLst/>
          </a:prstGeom>
        </p:spPr>
        <p:txBody>
          <a:bodyPr wrap="square" lIns="121917" tIns="60958" rIns="121917" bIns="60958">
            <a:spAutoFit/>
          </a:bodyPr>
          <a:lstStyle/>
          <a:p>
            <a:pPr indent="355591"/>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H3=</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（最大值</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最小值）</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平均值计算。</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H3</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300s</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=0.956516</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H3</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290s</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=0.960478</a:t>
            </a:r>
            <a:r>
              <a:rPr lang="zh-CN" altLang="zh-CN" sz="16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大约需要</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20</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分钟左右搅拌均匀。</a:t>
            </a:r>
            <a:endParaRPr lang="zh-CN" altLang="zh-CN" sz="1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CC32C0A0-64D4-41E4-959C-B573831578A7}"/>
              </a:ext>
            </a:extLst>
          </p:cNvPr>
          <p:cNvSpPr/>
          <p:nvPr/>
        </p:nvSpPr>
        <p:spPr>
          <a:xfrm>
            <a:off x="411086" y="4197086"/>
            <a:ext cx="794442" cy="415494"/>
          </a:xfrm>
          <a:prstGeom prst="rect">
            <a:avLst/>
          </a:prstGeom>
        </p:spPr>
        <p:txBody>
          <a:bodyPr wrap="none" lIns="121917" tIns="60958" rIns="121917" bIns="60958">
            <a:spAutoFit/>
          </a:bodyPr>
          <a:lstStyle/>
          <a:p>
            <a:r>
              <a:rPr lang="en-US" altLang="zh-CN" sz="1900" dirty="0">
                <a:solidFill>
                  <a:srgbClr val="000000"/>
                </a:solidFill>
                <a:latin typeface="Times New Roman" panose="02020603050405020304" pitchFamily="18" charset="0"/>
                <a:ea typeface="宋体" panose="02010600030101010101" pitchFamily="2" charset="-122"/>
              </a:rPr>
              <a:t>0.422</a:t>
            </a:r>
            <a:endParaRPr lang="zh-CN" altLang="en-US" sz="1900" dirty="0"/>
          </a:p>
        </p:txBody>
      </p:sp>
      <p:sp>
        <p:nvSpPr>
          <p:cNvPr id="11" name="Rectangle 10">
            <a:extLst>
              <a:ext uri="{FF2B5EF4-FFF2-40B4-BE49-F238E27FC236}">
                <a16:creationId xmlns:a16="http://schemas.microsoft.com/office/drawing/2014/main" xmlns="" id="{DD7ABDE3-7CFD-4453-949F-8A436B63902E}"/>
              </a:ext>
            </a:extLst>
          </p:cNvPr>
          <p:cNvSpPr/>
          <p:nvPr/>
        </p:nvSpPr>
        <p:spPr>
          <a:xfrm>
            <a:off x="4619456" y="4197086"/>
            <a:ext cx="916270" cy="415494"/>
          </a:xfrm>
          <a:prstGeom prst="rect">
            <a:avLst/>
          </a:prstGeom>
        </p:spPr>
        <p:txBody>
          <a:bodyPr wrap="none" lIns="121917" tIns="60958" rIns="121917" bIns="60958">
            <a:spAutoFit/>
          </a:bodyPr>
          <a:lstStyle/>
          <a:p>
            <a:r>
              <a:rPr lang="en-US" altLang="zh-CN" sz="1900" dirty="0">
                <a:solidFill>
                  <a:srgbClr val="000000"/>
                </a:solidFill>
                <a:latin typeface="Times New Roman" panose="02020603050405020304" pitchFamily="18" charset="0"/>
                <a:ea typeface="宋体" panose="02010600030101010101" pitchFamily="2" charset="-122"/>
              </a:rPr>
              <a:t>0.1968</a:t>
            </a:r>
            <a:endParaRPr lang="zh-CN" altLang="en-US" sz="1900" dirty="0"/>
          </a:p>
        </p:txBody>
      </p:sp>
    </p:spTree>
    <p:extLst>
      <p:ext uri="{BB962C8B-B14F-4D97-AF65-F5344CB8AC3E}">
        <p14:creationId xmlns:p14="http://schemas.microsoft.com/office/powerpoint/2010/main" val="356105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4BCA841-3896-4901-8DDA-6E0DFBBEF065}"/>
              </a:ext>
            </a:extLst>
          </p:cNvPr>
          <p:cNvGrpSpPr/>
          <p:nvPr/>
        </p:nvGrpSpPr>
        <p:grpSpPr>
          <a:xfrm>
            <a:off x="1967542" y="1316766"/>
            <a:ext cx="7785100" cy="3746500"/>
            <a:chOff x="0" y="0"/>
            <a:chExt cx="5838825" cy="2809875"/>
          </a:xfrm>
        </p:grpSpPr>
        <p:grpSp>
          <p:nvGrpSpPr>
            <p:cNvPr id="7" name="Group 6">
              <a:extLst>
                <a:ext uri="{FF2B5EF4-FFF2-40B4-BE49-F238E27FC236}">
                  <a16:creationId xmlns:a16="http://schemas.microsoft.com/office/drawing/2014/main" xmlns="" id="{3376FBF9-0681-47FE-B40C-650885CE23CF}"/>
                </a:ext>
              </a:extLst>
            </p:cNvPr>
            <p:cNvGrpSpPr/>
            <p:nvPr/>
          </p:nvGrpSpPr>
          <p:grpSpPr>
            <a:xfrm>
              <a:off x="0" y="0"/>
              <a:ext cx="1060704" cy="1247775"/>
              <a:chOff x="0" y="0"/>
              <a:chExt cx="1060704" cy="1247775"/>
            </a:xfrm>
          </p:grpSpPr>
          <p:sp>
            <p:nvSpPr>
              <p:cNvPr id="35" name="Hexagon 34">
                <a:extLst>
                  <a:ext uri="{FF2B5EF4-FFF2-40B4-BE49-F238E27FC236}">
                    <a16:creationId xmlns:a16="http://schemas.microsoft.com/office/drawing/2014/main" xmlns="" id="{BA5A3A4D-1EAB-4BC9-93CC-E7EE0270DA43}"/>
                  </a:ext>
                </a:extLst>
              </p:cNvPr>
              <p:cNvSpPr/>
              <p:nvPr/>
            </p:nvSpPr>
            <p:spPr>
              <a:xfrm>
                <a:off x="0" y="0"/>
                <a:ext cx="1060704" cy="695325"/>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kern="100" dirty="0" smtClean="0">
                    <a:latin typeface="宋体" panose="02010600030101010101" pitchFamily="2" charset="-122"/>
                    <a:ea typeface="宋体" panose="02010600030101010101" pitchFamily="2" charset="-122"/>
                    <a:cs typeface="Times New Roman" panose="02020603050405020304" pitchFamily="18" charset="0"/>
                  </a:rPr>
                  <a:t>NC</a:t>
                </a:r>
                <a:endParaRPr lang="zh-CN" altLang="en-US" sz="1400" kern="100" dirty="0">
                  <a:ea typeface="宋体" panose="02010600030101010101" pitchFamily="2" charset="-122"/>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xmlns="" id="{2D95EE77-7736-4570-8639-41734F1B8E19}"/>
                  </a:ext>
                </a:extLst>
              </p:cNvPr>
              <p:cNvCxnSpPr/>
              <p:nvPr/>
            </p:nvCxnSpPr>
            <p:spPr>
              <a:xfrm>
                <a:off x="504825" y="762000"/>
                <a:ext cx="952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xmlns="" id="{C07C5431-D8A7-499D-B55A-EBD55C7DF5AC}"/>
                </a:ext>
              </a:extLst>
            </p:cNvPr>
            <p:cNvGrpSpPr/>
            <p:nvPr/>
          </p:nvGrpSpPr>
          <p:grpSpPr>
            <a:xfrm>
              <a:off x="1200150" y="28575"/>
              <a:ext cx="1060450" cy="1228725"/>
              <a:chOff x="0" y="0"/>
              <a:chExt cx="1060450" cy="1228725"/>
            </a:xfrm>
          </p:grpSpPr>
          <p:sp>
            <p:nvSpPr>
              <p:cNvPr id="33" name="Hexagon 32">
                <a:extLst>
                  <a:ext uri="{FF2B5EF4-FFF2-40B4-BE49-F238E27FC236}">
                    <a16:creationId xmlns:a16="http://schemas.microsoft.com/office/drawing/2014/main" xmlns="" id="{6E0AC175-3D2F-43DA-99F4-8CB30D488364}"/>
                  </a:ext>
                </a:extLst>
              </p:cNvPr>
              <p:cNvSpPr/>
              <p:nvPr/>
            </p:nvSpPr>
            <p:spPr>
              <a:xfrm>
                <a:off x="0" y="0"/>
                <a:ext cx="1060450" cy="695325"/>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400" kern="100" dirty="0" smtClean="0">
                    <a:ea typeface="宋体" panose="02010600030101010101" pitchFamily="2" charset="-122"/>
                    <a:cs typeface="Times New Roman" panose="02020603050405020304" pitchFamily="18" charset="0"/>
                  </a:rPr>
                  <a:t>水</a:t>
                </a:r>
                <a:endParaRPr lang="zh-CN" altLang="en-US" sz="1400" kern="100" dirty="0">
                  <a:ea typeface="宋体" panose="02010600030101010101" pitchFamily="2" charset="-122"/>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xmlns="" id="{151994E2-AAE4-483E-AD5B-394AE14FC8D4}"/>
                  </a:ext>
                </a:extLst>
              </p:cNvPr>
              <p:cNvCxnSpPr/>
              <p:nvPr/>
            </p:nvCxnSpPr>
            <p:spPr>
              <a:xfrm>
                <a:off x="514350" y="742950"/>
                <a:ext cx="952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9" name="Group 8">
              <a:extLst>
                <a:ext uri="{FF2B5EF4-FFF2-40B4-BE49-F238E27FC236}">
                  <a16:creationId xmlns:a16="http://schemas.microsoft.com/office/drawing/2014/main" xmlns="" id="{7712A56A-0532-4F8B-B312-509FC1198B6B}"/>
                </a:ext>
              </a:extLst>
            </p:cNvPr>
            <p:cNvGrpSpPr/>
            <p:nvPr/>
          </p:nvGrpSpPr>
          <p:grpSpPr>
            <a:xfrm>
              <a:off x="2409825" y="38100"/>
              <a:ext cx="1060450" cy="1228725"/>
              <a:chOff x="0" y="0"/>
              <a:chExt cx="1060450" cy="1228725"/>
            </a:xfrm>
          </p:grpSpPr>
          <p:sp>
            <p:nvSpPr>
              <p:cNvPr id="31" name="Hexagon 30">
                <a:extLst>
                  <a:ext uri="{FF2B5EF4-FFF2-40B4-BE49-F238E27FC236}">
                    <a16:creationId xmlns:a16="http://schemas.microsoft.com/office/drawing/2014/main" xmlns="" id="{6775DA5F-6D8F-4DC4-A401-F83C18AD527D}"/>
                  </a:ext>
                </a:extLst>
              </p:cNvPr>
              <p:cNvSpPr/>
              <p:nvPr/>
            </p:nvSpPr>
            <p:spPr>
              <a:xfrm>
                <a:off x="0" y="0"/>
                <a:ext cx="1060450" cy="695325"/>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分散剂</a:t>
                </a:r>
                <a:endParaRPr lang="zh-CN" altLang="en-US" sz="1400" kern="100">
                  <a:ea typeface="宋体" panose="02010600030101010101" pitchFamily="2" charset="-122"/>
                  <a:cs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xmlns="" id="{A4C2D124-577B-4E5E-9F97-5A846B00EC2B}"/>
                  </a:ext>
                </a:extLst>
              </p:cNvPr>
              <p:cNvCxnSpPr/>
              <p:nvPr/>
            </p:nvCxnSpPr>
            <p:spPr>
              <a:xfrm>
                <a:off x="485775" y="742950"/>
                <a:ext cx="952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xmlns="" id="{5E070492-2318-45F8-B3F5-F37B58963EFB}"/>
                </a:ext>
              </a:extLst>
            </p:cNvPr>
            <p:cNvGrpSpPr/>
            <p:nvPr/>
          </p:nvGrpSpPr>
          <p:grpSpPr>
            <a:xfrm>
              <a:off x="3629025" y="38100"/>
              <a:ext cx="1060450" cy="1219200"/>
              <a:chOff x="0" y="0"/>
              <a:chExt cx="1060450" cy="1219200"/>
            </a:xfrm>
          </p:grpSpPr>
          <p:sp>
            <p:nvSpPr>
              <p:cNvPr id="29" name="Hexagon 28">
                <a:extLst>
                  <a:ext uri="{FF2B5EF4-FFF2-40B4-BE49-F238E27FC236}">
                    <a16:creationId xmlns:a16="http://schemas.microsoft.com/office/drawing/2014/main" xmlns="" id="{87122450-F87F-432A-97BB-3D8A8CB7CB5D}"/>
                  </a:ext>
                </a:extLst>
              </p:cNvPr>
              <p:cNvSpPr/>
              <p:nvPr/>
            </p:nvSpPr>
            <p:spPr>
              <a:xfrm>
                <a:off x="0" y="0"/>
                <a:ext cx="1060450" cy="695325"/>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脱水剂</a:t>
                </a:r>
                <a:endParaRPr lang="zh-CN" altLang="en-US" sz="1400" kern="100">
                  <a:ea typeface="宋体" panose="02010600030101010101" pitchFamily="2" charset="-122"/>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xmlns="" id="{90E3F264-47C9-4A1A-98C8-7750B8D3022A}"/>
                  </a:ext>
                </a:extLst>
              </p:cNvPr>
              <p:cNvCxnSpPr/>
              <p:nvPr/>
            </p:nvCxnSpPr>
            <p:spPr>
              <a:xfrm>
                <a:off x="476250" y="733425"/>
                <a:ext cx="9525" cy="485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xmlns="" id="{6805DB69-5DF7-4F48-9D62-F980A5C75931}"/>
                </a:ext>
              </a:extLst>
            </p:cNvPr>
            <p:cNvGrpSpPr/>
            <p:nvPr/>
          </p:nvGrpSpPr>
          <p:grpSpPr>
            <a:xfrm>
              <a:off x="38100" y="1266825"/>
              <a:ext cx="5800725" cy="1543050"/>
              <a:chOff x="0" y="0"/>
              <a:chExt cx="5800725" cy="1543050"/>
            </a:xfrm>
          </p:grpSpPr>
          <p:sp>
            <p:nvSpPr>
              <p:cNvPr id="12" name="Rectangle 11">
                <a:extLst>
                  <a:ext uri="{FF2B5EF4-FFF2-40B4-BE49-F238E27FC236}">
                    <a16:creationId xmlns:a16="http://schemas.microsoft.com/office/drawing/2014/main" xmlns="" id="{E90FF16C-6CAB-4907-BCD2-EAFD0BA003B5}"/>
                  </a:ext>
                </a:extLst>
              </p:cNvPr>
              <p:cNvSpPr/>
              <p:nvPr/>
            </p:nvSpPr>
            <p:spPr>
              <a:xfrm>
                <a:off x="0" y="9525"/>
                <a:ext cx="914400" cy="5715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dirty="0" smtClean="0">
                    <a:ea typeface="宋体" panose="02010600030101010101" pitchFamily="2" charset="-122"/>
                    <a:cs typeface="Times New Roman" panose="02020603050405020304" pitchFamily="18" charset="0"/>
                  </a:rPr>
                  <a:t>溶剂分散</a:t>
                </a:r>
                <a:endParaRPr lang="zh-CN" altLang="en-US" sz="1400" kern="100" dirty="0">
                  <a:ea typeface="宋体" panose="0201060003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xmlns="" id="{33DBCF53-AB62-4F47-8C4C-04E5CBBF96F6}"/>
                  </a:ext>
                </a:extLst>
              </p:cNvPr>
              <p:cNvSpPr/>
              <p:nvPr/>
            </p:nvSpPr>
            <p:spPr>
              <a:xfrm>
                <a:off x="1171575" y="9525"/>
                <a:ext cx="981075" cy="5715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dirty="0">
                    <a:ea typeface="宋体" panose="02010600030101010101" pitchFamily="2" charset="-122"/>
                    <a:cs typeface="Times New Roman" panose="02020603050405020304" pitchFamily="18" charset="0"/>
                  </a:rPr>
                  <a:t>悬浮液制备</a:t>
                </a:r>
                <a:endParaRPr lang="zh-CN" altLang="en-US" sz="1400" kern="100" dirty="0">
                  <a:ea typeface="宋体" panose="02010600030101010101" pitchFamily="2" charset="-122"/>
                  <a:cs typeface="Times New Roman" panose="02020603050405020304" pitchFamily="18" charset="0"/>
                </a:endParaRPr>
              </a:p>
            </p:txBody>
          </p:sp>
          <p:sp>
            <p:nvSpPr>
              <p:cNvPr id="14" name="Rectangle 13">
                <a:extLst>
                  <a:ext uri="{FF2B5EF4-FFF2-40B4-BE49-F238E27FC236}">
                    <a16:creationId xmlns:a16="http://schemas.microsoft.com/office/drawing/2014/main" xmlns="" id="{AEE29BC6-B890-4AD4-9DC0-3B34254DC7E6}"/>
                  </a:ext>
                </a:extLst>
              </p:cNvPr>
              <p:cNvSpPr/>
              <p:nvPr/>
            </p:nvSpPr>
            <p:spPr>
              <a:xfrm>
                <a:off x="2400300" y="19050"/>
                <a:ext cx="981075" cy="5715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dirty="0">
                    <a:ea typeface="宋体" panose="02010600030101010101" pitchFamily="2" charset="-122"/>
                    <a:cs typeface="Times New Roman" panose="02020603050405020304" pitchFamily="18" charset="0"/>
                  </a:rPr>
                  <a:t>搅拌</a:t>
                </a:r>
                <a:r>
                  <a:rPr lang="zh-CN" altLang="en-US" sz="1600" kern="100" dirty="0" smtClean="0">
                    <a:ea typeface="宋体" panose="02010600030101010101" pitchFamily="2" charset="-122"/>
                    <a:cs typeface="Times New Roman" panose="02020603050405020304" pitchFamily="18" charset="0"/>
                  </a:rPr>
                  <a:t>成球</a:t>
                </a:r>
                <a:endParaRPr lang="zh-CN" altLang="en-US" sz="1400" kern="100" dirty="0">
                  <a:ea typeface="宋体" panose="02010600030101010101"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26B48A06-B02C-459F-9A1C-94AE0616D4C0}"/>
                  </a:ext>
                </a:extLst>
              </p:cNvPr>
              <p:cNvSpPr/>
              <p:nvPr/>
            </p:nvSpPr>
            <p:spPr>
              <a:xfrm>
                <a:off x="3600450" y="9525"/>
                <a:ext cx="981075" cy="571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脱水处理</a:t>
                </a:r>
                <a:endParaRPr lang="zh-CN" altLang="en-US" sz="1400" kern="100">
                  <a:ea typeface="宋体" panose="02010600030101010101"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xmlns="" id="{D0EAD3AF-2147-4A4B-AFC8-0EF2AF75A9AD}"/>
                  </a:ext>
                </a:extLst>
              </p:cNvPr>
              <p:cNvSpPr/>
              <p:nvPr/>
            </p:nvSpPr>
            <p:spPr>
              <a:xfrm>
                <a:off x="4819650" y="0"/>
                <a:ext cx="981075" cy="5715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溶剂驱除</a:t>
                </a:r>
                <a:endParaRPr lang="zh-CN" altLang="en-US" sz="1400" kern="100">
                  <a:ea typeface="宋体" panose="02010600030101010101" pitchFamily="2" charset="-122"/>
                  <a:cs typeface="Times New Roman" panose="02020603050405020304" pitchFamily="18" charset="0"/>
                </a:endParaRPr>
              </a:p>
            </p:txBody>
          </p:sp>
          <p:sp>
            <p:nvSpPr>
              <p:cNvPr id="17" name="Rectangle 16">
                <a:extLst>
                  <a:ext uri="{FF2B5EF4-FFF2-40B4-BE49-F238E27FC236}">
                    <a16:creationId xmlns:a16="http://schemas.microsoft.com/office/drawing/2014/main" xmlns="" id="{63829DD1-4DF5-4251-9593-CAC5C6F6F537}"/>
                  </a:ext>
                </a:extLst>
              </p:cNvPr>
              <p:cNvSpPr/>
              <p:nvPr/>
            </p:nvSpPr>
            <p:spPr>
              <a:xfrm>
                <a:off x="4819650" y="923925"/>
                <a:ext cx="981075" cy="571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固液分离</a:t>
                </a:r>
                <a:endParaRPr lang="zh-CN" altLang="en-US" sz="1400" kern="100">
                  <a:ea typeface="宋体" panose="02010600030101010101" pitchFamily="2" charset="-122"/>
                  <a:cs typeface="Times New Roman" panose="02020603050405020304" pitchFamily="18" charset="0"/>
                </a:endParaRPr>
              </a:p>
            </p:txBody>
          </p:sp>
          <p:sp>
            <p:nvSpPr>
              <p:cNvPr id="18" name="Rectangle 17">
                <a:extLst>
                  <a:ext uri="{FF2B5EF4-FFF2-40B4-BE49-F238E27FC236}">
                    <a16:creationId xmlns:a16="http://schemas.microsoft.com/office/drawing/2014/main" xmlns="" id="{2FD75EE5-A335-46CC-997A-5A424C23DE7B}"/>
                  </a:ext>
                </a:extLst>
              </p:cNvPr>
              <p:cNvSpPr/>
              <p:nvPr/>
            </p:nvSpPr>
            <p:spPr>
              <a:xfrm>
                <a:off x="3629025" y="933450"/>
                <a:ext cx="981075" cy="571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清洗筛分</a:t>
                </a:r>
                <a:endParaRPr lang="zh-CN" altLang="en-US" sz="1400" kern="100">
                  <a:ea typeface="宋体" panose="02010600030101010101" pitchFamily="2" charset="-122"/>
                  <a:cs typeface="Times New Roman" panose="02020603050405020304" pitchFamily="18" charset="0"/>
                </a:endParaRPr>
              </a:p>
            </p:txBody>
          </p:sp>
          <p:sp>
            <p:nvSpPr>
              <p:cNvPr id="19" name="Rectangle 18">
                <a:extLst>
                  <a:ext uri="{FF2B5EF4-FFF2-40B4-BE49-F238E27FC236}">
                    <a16:creationId xmlns:a16="http://schemas.microsoft.com/office/drawing/2014/main" xmlns="" id="{6F9D3BF8-8D80-441E-B905-B09ADB23731B}"/>
                  </a:ext>
                </a:extLst>
              </p:cNvPr>
              <p:cNvSpPr/>
              <p:nvPr/>
            </p:nvSpPr>
            <p:spPr>
              <a:xfrm>
                <a:off x="2390775" y="933450"/>
                <a:ext cx="981075" cy="5715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烘干</a:t>
                </a:r>
                <a:endParaRPr lang="zh-CN" altLang="en-US" sz="1400" kern="100">
                  <a:ea typeface="宋体" panose="02010600030101010101" pitchFamily="2" charset="-122"/>
                  <a:cs typeface="Times New Roman" panose="02020603050405020304" pitchFamily="18" charset="0"/>
                </a:endParaRPr>
              </a:p>
            </p:txBody>
          </p:sp>
          <p:sp>
            <p:nvSpPr>
              <p:cNvPr id="20" name="Oval 19">
                <a:extLst>
                  <a:ext uri="{FF2B5EF4-FFF2-40B4-BE49-F238E27FC236}">
                    <a16:creationId xmlns:a16="http://schemas.microsoft.com/office/drawing/2014/main" xmlns="" id="{F8B2470C-88FC-42DF-8842-8FCA26991133}"/>
                  </a:ext>
                </a:extLst>
              </p:cNvPr>
              <p:cNvSpPr/>
              <p:nvPr/>
            </p:nvSpPr>
            <p:spPr>
              <a:xfrm>
                <a:off x="1085850" y="857250"/>
                <a:ext cx="1057275" cy="685800"/>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成品球形药</a:t>
                </a:r>
                <a:endParaRPr lang="zh-CN" altLang="en-US" sz="1400" kern="100">
                  <a:ea typeface="宋体" panose="02010600030101010101" pitchFamily="2" charset="-122"/>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xmlns="" id="{FB04B42F-A530-4767-AEA3-F6BD221974A0}"/>
                  </a:ext>
                </a:extLst>
              </p:cNvPr>
              <p:cNvCxnSpPr/>
              <p:nvPr/>
            </p:nvCxnSpPr>
            <p:spPr>
              <a:xfrm>
                <a:off x="933450" y="27622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xmlns="" id="{F4A81210-59F0-4D1C-90A6-8DD0E0435783}"/>
                  </a:ext>
                </a:extLst>
              </p:cNvPr>
              <p:cNvCxnSpPr/>
              <p:nvPr/>
            </p:nvCxnSpPr>
            <p:spPr>
              <a:xfrm>
                <a:off x="2162175" y="27622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2F6A5F67-7407-4892-AC1E-A51478A17FCD}"/>
                  </a:ext>
                </a:extLst>
              </p:cNvPr>
              <p:cNvCxnSpPr/>
              <p:nvPr/>
            </p:nvCxnSpPr>
            <p:spPr>
              <a:xfrm>
                <a:off x="3381375" y="27622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xmlns="" id="{40748192-26FC-4AB2-8E92-B1D227CC6465}"/>
                  </a:ext>
                </a:extLst>
              </p:cNvPr>
              <p:cNvCxnSpPr/>
              <p:nvPr/>
            </p:nvCxnSpPr>
            <p:spPr>
              <a:xfrm>
                <a:off x="4581525" y="276225"/>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xmlns="" id="{66E3017F-EDBE-4CD2-8119-93AA173A5455}"/>
                  </a:ext>
                </a:extLst>
              </p:cNvPr>
              <p:cNvCxnSpPr/>
              <p:nvPr/>
            </p:nvCxnSpPr>
            <p:spPr>
              <a:xfrm>
                <a:off x="5276850" y="581025"/>
                <a:ext cx="0" cy="323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xmlns="" id="{1A511140-20CD-4801-A006-92447215D826}"/>
                  </a:ext>
                </a:extLst>
              </p:cNvPr>
              <p:cNvCxnSpPr/>
              <p:nvPr/>
            </p:nvCxnSpPr>
            <p:spPr>
              <a:xfrm flipH="1">
                <a:off x="4581525" y="1181100"/>
                <a:ext cx="2476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xmlns="" id="{9908697F-3AD9-4CC1-87E1-CBC9E559C2BD}"/>
                  </a:ext>
                </a:extLst>
              </p:cNvPr>
              <p:cNvCxnSpPr/>
              <p:nvPr/>
            </p:nvCxnSpPr>
            <p:spPr>
              <a:xfrm flipH="1">
                <a:off x="3362325" y="1171575"/>
                <a:ext cx="2476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xmlns="" id="{953F8756-6B06-41A5-8450-55C958E86ECB}"/>
                  </a:ext>
                </a:extLst>
              </p:cNvPr>
              <p:cNvCxnSpPr/>
              <p:nvPr/>
            </p:nvCxnSpPr>
            <p:spPr>
              <a:xfrm flipH="1">
                <a:off x="2143125" y="1181100"/>
                <a:ext cx="247650" cy="9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37" name="Rectangle 36">
            <a:extLst>
              <a:ext uri="{FF2B5EF4-FFF2-40B4-BE49-F238E27FC236}">
                <a16:creationId xmlns:a16="http://schemas.microsoft.com/office/drawing/2014/main" xmlns="" id="{BC8BB1E6-C007-426C-87A4-6E8DB23F3D87}"/>
              </a:ext>
            </a:extLst>
          </p:cNvPr>
          <p:cNvSpPr/>
          <p:nvPr/>
        </p:nvSpPr>
        <p:spPr>
          <a:xfrm>
            <a:off x="3737049" y="5495066"/>
            <a:ext cx="3170093" cy="415494"/>
          </a:xfrm>
          <a:prstGeom prst="rect">
            <a:avLst/>
          </a:prstGeom>
        </p:spPr>
        <p:txBody>
          <a:bodyPr wrap="none" lIns="121917" tIns="60958" rIns="121917" bIns="60958">
            <a:spAutoFit/>
          </a:bodyPr>
          <a:lstStyle/>
          <a:p>
            <a:r>
              <a:rPr lang="zh-CN" altLang="en-US" sz="1900" dirty="0" smtClean="0">
                <a:latin typeface="Times New Roman" panose="02020603050405020304" pitchFamily="18" charset="0"/>
                <a:ea typeface="宋体" panose="02010600030101010101" pitchFamily="2" charset="-122"/>
                <a:cs typeface="Times New Roman" panose="02020603050405020304" pitchFamily="18" charset="0"/>
              </a:rPr>
              <a:t>球形药制备</a:t>
            </a:r>
            <a:r>
              <a:rPr lang="zh-CN" altLang="zh-CN" sz="1900" dirty="0" smtClean="0">
                <a:latin typeface="Times New Roman" panose="02020603050405020304" pitchFamily="18" charset="0"/>
                <a:ea typeface="宋体" panose="02010600030101010101" pitchFamily="2" charset="-122"/>
                <a:cs typeface="Times New Roman" panose="02020603050405020304" pitchFamily="18" charset="0"/>
              </a:rPr>
              <a:t>工艺</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过程示意图</a:t>
            </a:r>
            <a:endParaRPr lang="zh-CN" altLang="en-US" sz="1900" dirty="0"/>
          </a:p>
        </p:txBody>
      </p:sp>
    </p:spTree>
    <p:extLst>
      <p:ext uri="{BB962C8B-B14F-4D97-AF65-F5344CB8AC3E}">
        <p14:creationId xmlns:p14="http://schemas.microsoft.com/office/powerpoint/2010/main" val="3570136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1DB2D01D-2877-467F-8301-749A4CC3DA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3393" y="1604797"/>
            <a:ext cx="3316393" cy="1679787"/>
          </a:xfrm>
          <a:prstGeom prst="rect">
            <a:avLst/>
          </a:prstGeom>
          <a:noFill/>
          <a:ln>
            <a:noFill/>
          </a:ln>
        </p:spPr>
      </p:pic>
      <p:pic>
        <p:nvPicPr>
          <p:cNvPr id="6" name="Picture 5">
            <a:extLst>
              <a:ext uri="{FF2B5EF4-FFF2-40B4-BE49-F238E27FC236}">
                <a16:creationId xmlns:a16="http://schemas.microsoft.com/office/drawing/2014/main" xmlns="" id="{ECC61677-D332-4FF5-9BD3-390504D985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9035" y="3608769"/>
            <a:ext cx="1065107" cy="623993"/>
          </a:xfrm>
          <a:prstGeom prst="rect">
            <a:avLst/>
          </a:prstGeom>
          <a:noFill/>
          <a:ln>
            <a:noFill/>
          </a:ln>
        </p:spPr>
      </p:pic>
      <p:sp>
        <p:nvSpPr>
          <p:cNvPr id="2" name="Rectangle 1">
            <a:extLst>
              <a:ext uri="{FF2B5EF4-FFF2-40B4-BE49-F238E27FC236}">
                <a16:creationId xmlns:a16="http://schemas.microsoft.com/office/drawing/2014/main" xmlns="" id="{80427C4D-E580-46AB-A72B-EFED7DD4E957}"/>
              </a:ext>
            </a:extLst>
          </p:cNvPr>
          <p:cNvSpPr/>
          <p:nvPr/>
        </p:nvSpPr>
        <p:spPr>
          <a:xfrm>
            <a:off x="669552" y="4632735"/>
            <a:ext cx="3797747" cy="707882"/>
          </a:xfrm>
          <a:prstGeom prst="rect">
            <a:avLst/>
          </a:prstGeom>
        </p:spPr>
        <p:txBody>
          <a:bodyPr wrap="square" lIns="121917" tIns="60958" rIns="121917" bIns="60958">
            <a:spAutoFit/>
          </a:bodyPr>
          <a:lstStyle/>
          <a:p>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成球是由于被分散后的硝化棉溶胶颗粒的表面张力作用所致</a:t>
            </a:r>
            <a:endParaRPr lang="zh-CN" altLang="en-US" sz="1900" dirty="0"/>
          </a:p>
        </p:txBody>
      </p:sp>
      <p:pic>
        <p:nvPicPr>
          <p:cNvPr id="7" name="Picture 6">
            <a:extLst>
              <a:ext uri="{FF2B5EF4-FFF2-40B4-BE49-F238E27FC236}">
                <a16:creationId xmlns:a16="http://schemas.microsoft.com/office/drawing/2014/main" xmlns="" id="{A3EAC73F-026D-4BCB-894B-C58E4F8136C1}"/>
              </a:ext>
            </a:extLst>
          </p:cNvPr>
          <p:cNvPicPr>
            <a:picLocks noChangeAspect="1"/>
          </p:cNvPicPr>
          <p:nvPr/>
        </p:nvPicPr>
        <p:blipFill>
          <a:blip r:embed="rId4"/>
          <a:stretch>
            <a:fillRect/>
          </a:stretch>
        </p:blipFill>
        <p:spPr>
          <a:xfrm>
            <a:off x="5372217" y="988454"/>
            <a:ext cx="5760000" cy="3346015"/>
          </a:xfrm>
          <a:prstGeom prst="rect">
            <a:avLst/>
          </a:prstGeom>
        </p:spPr>
      </p:pic>
      <p:sp>
        <p:nvSpPr>
          <p:cNvPr id="8" name="Rectangle 7">
            <a:extLst>
              <a:ext uri="{FF2B5EF4-FFF2-40B4-BE49-F238E27FC236}">
                <a16:creationId xmlns:a16="http://schemas.microsoft.com/office/drawing/2014/main" xmlns="" id="{F99985B5-8990-4592-8B33-DA9933F865A1}"/>
              </a:ext>
            </a:extLst>
          </p:cNvPr>
          <p:cNvSpPr/>
          <p:nvPr/>
        </p:nvSpPr>
        <p:spPr>
          <a:xfrm>
            <a:off x="5386900" y="4489106"/>
            <a:ext cx="3567637" cy="1205454"/>
          </a:xfrm>
          <a:prstGeom prst="rect">
            <a:avLst/>
          </a:prstGeom>
        </p:spPr>
        <p:txBody>
          <a:bodyPr wrap="none" lIns="121917" tIns="60958" rIns="121917" bIns="60958">
            <a:spAutoFit/>
          </a:bodyPr>
          <a:lstStyle/>
          <a:p>
            <a:pPr marL="380990" indent="-380990">
              <a:spcAft>
                <a:spcPts val="800"/>
              </a:spcAft>
              <a:buFont typeface="Arial" panose="020B0604020202020204" pitchFamily="34" charset="0"/>
              <a:buChar char="•"/>
            </a:pPr>
            <a:r>
              <a:rPr lang="en-US"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Y</a:t>
            </a:r>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方向</a:t>
            </a:r>
            <a:r>
              <a:rPr lang="en-US" altLang="zh-CN" sz="1900" dirty="0">
                <a:solidFill>
                  <a:srgbClr val="000000"/>
                </a:solidFill>
                <a:latin typeface="Times New Roman" panose="02020603050405020304" pitchFamily="18" charset="0"/>
                <a:ea typeface="宋体" panose="02010600030101010101" pitchFamily="2" charset="-122"/>
              </a:rPr>
              <a:t>50mm</a:t>
            </a:r>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X</a:t>
            </a:r>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方向</a:t>
            </a:r>
            <a:r>
              <a:rPr lang="en-US" altLang="zh-CN" sz="1900" dirty="0">
                <a:solidFill>
                  <a:srgbClr val="000000"/>
                </a:solidFill>
                <a:latin typeface="Times New Roman" panose="02020603050405020304" pitchFamily="18" charset="0"/>
                <a:ea typeface="宋体" panose="02010600030101010101" pitchFamily="2" charset="-122"/>
              </a:rPr>
              <a:t>100mm</a:t>
            </a: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网格尺度</a:t>
            </a:r>
            <a:r>
              <a:rPr lang="en-US" altLang="zh-CN" sz="1900" dirty="0">
                <a:latin typeface="宋体" panose="02010600030101010101" pitchFamily="2" charset="-122"/>
                <a:ea typeface="宋体" panose="02010600030101010101" pitchFamily="2" charset="-122"/>
              </a:rPr>
              <a:t>0.05mm</a:t>
            </a:r>
          </a:p>
          <a:p>
            <a:pPr marL="380990" indent="-380990">
              <a:spcAft>
                <a:spcPts val="800"/>
              </a:spcAft>
              <a:buFont typeface="Arial" panose="020B0604020202020204" pitchFamily="34" charset="0"/>
              <a:buChar char="•"/>
            </a:pPr>
            <a:r>
              <a:rPr lang="zh-CN" altLang="en-US" sz="1900" dirty="0">
                <a:latin typeface="宋体" panose="02010600030101010101" pitchFamily="2" charset="-122"/>
                <a:ea typeface="宋体" panose="02010600030101010101" pitchFamily="2" charset="-122"/>
              </a:rPr>
              <a:t>网格总数</a:t>
            </a:r>
            <a:r>
              <a:rPr lang="en-US" altLang="zh-CN" sz="1900" dirty="0">
                <a:latin typeface="宋体" panose="02010600030101010101" pitchFamily="2" charset="-122"/>
                <a:ea typeface="宋体" panose="02010600030101010101" pitchFamily="2" charset="-122"/>
              </a:rPr>
              <a:t>200W</a:t>
            </a:r>
            <a:endParaRPr lang="zh-CN" altLang="en-US" sz="19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83502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97F63D92-A1C5-4CF8-8AB8-AB77D12ED990}"/>
              </a:ext>
            </a:extLst>
          </p:cNvPr>
          <p:cNvPicPr>
            <a:picLocks noChangeAspect="1"/>
          </p:cNvPicPr>
          <p:nvPr/>
        </p:nvPicPr>
        <p:blipFill>
          <a:blip r:embed="rId2"/>
          <a:stretch>
            <a:fillRect/>
          </a:stretch>
        </p:blipFill>
        <p:spPr>
          <a:xfrm>
            <a:off x="6068007" y="1220071"/>
            <a:ext cx="3580800" cy="4800000"/>
          </a:xfrm>
          <a:prstGeom prst="rect">
            <a:avLst/>
          </a:prstGeom>
        </p:spPr>
      </p:pic>
      <p:sp>
        <p:nvSpPr>
          <p:cNvPr id="2" name="Rectangle 1">
            <a:extLst>
              <a:ext uri="{FF2B5EF4-FFF2-40B4-BE49-F238E27FC236}">
                <a16:creationId xmlns:a16="http://schemas.microsoft.com/office/drawing/2014/main" xmlns="" id="{15720A7D-0D2A-4CC3-A7D2-7192F84CA743}"/>
              </a:ext>
            </a:extLst>
          </p:cNvPr>
          <p:cNvSpPr/>
          <p:nvPr/>
        </p:nvSpPr>
        <p:spPr>
          <a:xfrm>
            <a:off x="195308" y="1370340"/>
            <a:ext cx="4776192" cy="1790230"/>
          </a:xfrm>
          <a:prstGeom prst="rect">
            <a:avLst/>
          </a:prstGeom>
        </p:spPr>
        <p:txBody>
          <a:bodyPr wrap="square" lIns="121917" tIns="60958" rIns="121917" bIns="60958">
            <a:spAutoFit/>
          </a:bodyPr>
          <a:lstStyle/>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cs typeface="Times New Roman" panose="02020603050405020304" pitchFamily="18" charset="0"/>
              </a:rPr>
              <a:t>微观成球过程分析采用多相流的</a:t>
            </a:r>
            <a:r>
              <a:rPr lang="en-US" altLang="zh-CN" sz="1900" dirty="0">
                <a:latin typeface="宋体" panose="02010600030101010101" pitchFamily="2" charset="-122"/>
                <a:ea typeface="宋体" panose="02010600030101010101" pitchFamily="2" charset="-122"/>
              </a:rPr>
              <a:t>VOF</a:t>
            </a:r>
            <a:r>
              <a:rPr lang="zh-CN" altLang="zh-CN" sz="1900" dirty="0">
                <a:latin typeface="宋体" panose="02010600030101010101" pitchFamily="2" charset="-122"/>
                <a:ea typeface="宋体" panose="02010600030101010101" pitchFamily="2" charset="-122"/>
                <a:cs typeface="Times New Roman" panose="02020603050405020304" pitchFamily="18" charset="0"/>
              </a:rPr>
              <a:t>模型。</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cs typeface="Times New Roman" panose="02020603050405020304" pitchFamily="18" charset="0"/>
              </a:rPr>
              <a:t>主相是水，第二相混合</a:t>
            </a:r>
            <a:r>
              <a:rPr lang="zh-CN" altLang="zh-CN" sz="1900" dirty="0" smtClean="0">
                <a:latin typeface="宋体" panose="02010600030101010101" pitchFamily="2" charset="-122"/>
                <a:ea typeface="宋体" panose="02010600030101010101" pitchFamily="2" charset="-122"/>
                <a:cs typeface="Times New Roman" panose="02020603050405020304" pitchFamily="18" charset="0"/>
              </a:rPr>
              <a:t>液</a:t>
            </a:r>
            <a:r>
              <a:rPr lang="zh-CN" altLang="en-US" sz="19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900" dirty="0" smtClean="0">
                <a:latin typeface="宋体" panose="02010600030101010101" pitchFamily="2" charset="-122"/>
                <a:ea typeface="宋体" panose="02010600030101010101" pitchFamily="2" charset="-122"/>
                <a:cs typeface="Times New Roman" panose="02020603050405020304" pitchFamily="18" charset="0"/>
              </a:rPr>
              <a:t>NC+</a:t>
            </a:r>
            <a:r>
              <a:rPr lang="zh-CN" altLang="en-US" sz="1900" dirty="0" smtClean="0">
                <a:latin typeface="宋体" panose="02010600030101010101" pitchFamily="2" charset="-122"/>
                <a:ea typeface="宋体" panose="02010600030101010101" pitchFamily="2" charset="-122"/>
                <a:cs typeface="Times New Roman" panose="02020603050405020304" pitchFamily="18" charset="0"/>
              </a:rPr>
              <a:t>乙酸乙酯）</a:t>
            </a:r>
            <a:r>
              <a:rPr lang="zh-CN" altLang="zh-CN" sz="19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t>时间步长</a:t>
            </a:r>
            <a:r>
              <a:rPr lang="en-US" altLang="zh-CN" sz="1900" dirty="0"/>
              <a:t>0.0001s</a:t>
            </a:r>
            <a:endParaRPr lang="zh-CN" altLang="en-US" sz="19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04440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7" name="Picture 6">
            <a:extLst>
              <a:ext uri="{FF2B5EF4-FFF2-40B4-BE49-F238E27FC236}">
                <a16:creationId xmlns:a16="http://schemas.microsoft.com/office/drawing/2014/main" xmlns="" id="{E4838C9B-724E-478B-ABFA-C23524811D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39" y="1219755"/>
            <a:ext cx="5760000" cy="4434771"/>
          </a:xfrm>
          <a:prstGeom prst="rect">
            <a:avLst/>
          </a:prstGeom>
          <a:noFill/>
          <a:ln>
            <a:noFill/>
          </a:ln>
        </p:spPr>
      </p:pic>
      <p:sp>
        <p:nvSpPr>
          <p:cNvPr id="8" name="Rectangle 7">
            <a:extLst>
              <a:ext uri="{FF2B5EF4-FFF2-40B4-BE49-F238E27FC236}">
                <a16:creationId xmlns:a16="http://schemas.microsoft.com/office/drawing/2014/main" xmlns="" id="{58C78309-9C1F-4C77-B77D-CADF313D92BF}"/>
              </a:ext>
            </a:extLst>
          </p:cNvPr>
          <p:cNvSpPr/>
          <p:nvPr/>
        </p:nvSpPr>
        <p:spPr>
          <a:xfrm>
            <a:off x="815414" y="5907377"/>
            <a:ext cx="4333873" cy="415494"/>
          </a:xfrm>
          <a:prstGeom prst="rect">
            <a:avLst/>
          </a:prstGeom>
        </p:spPr>
        <p:txBody>
          <a:bodyPr wrap="none" lIns="121917" tIns="60958" rIns="121917" bIns="60958">
            <a:spAutoFit/>
          </a:bodyPr>
          <a:lstStyle/>
          <a:p>
            <a:r>
              <a:rPr lang="en-US" altLang="zh-CN" sz="1900" dirty="0">
                <a:solidFill>
                  <a:srgbClr val="000000"/>
                </a:solidFill>
                <a:latin typeface="Times New Roman" panose="02020603050405020304" pitchFamily="18" charset="0"/>
                <a:ea typeface="宋体" panose="02010600030101010101" pitchFamily="2" charset="-122"/>
              </a:rPr>
              <a:t>d1=0.001m</a:t>
            </a:r>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solidFill>
                  <a:srgbClr val="000000"/>
                </a:solidFill>
                <a:latin typeface="Times New Roman" panose="02020603050405020304" pitchFamily="18" charset="0"/>
                <a:ea typeface="宋体" panose="02010600030101010101" pitchFamily="2" charset="-122"/>
              </a:rPr>
              <a:t>d2=0.0005m</a:t>
            </a:r>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solidFill>
                  <a:srgbClr val="000000"/>
                </a:solidFill>
                <a:latin typeface="Times New Roman" panose="02020603050405020304" pitchFamily="18" charset="0"/>
                <a:ea typeface="宋体" panose="02010600030101010101" pitchFamily="2" charset="-122"/>
              </a:rPr>
              <a:t>d3=0.0001m</a:t>
            </a:r>
            <a:endParaRPr lang="zh-CN" altLang="en-US" sz="1900" dirty="0"/>
          </a:p>
        </p:txBody>
      </p:sp>
      <p:pic>
        <p:nvPicPr>
          <p:cNvPr id="9" name="Picture 8">
            <a:extLst>
              <a:ext uri="{FF2B5EF4-FFF2-40B4-BE49-F238E27FC236}">
                <a16:creationId xmlns:a16="http://schemas.microsoft.com/office/drawing/2014/main" xmlns="" id="{6A067C1C-92BD-42BF-9DAB-ED8F02CBE5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836712"/>
            <a:ext cx="5760000" cy="3467373"/>
          </a:xfrm>
          <a:prstGeom prst="rect">
            <a:avLst/>
          </a:prstGeom>
          <a:noFill/>
          <a:ln>
            <a:noFill/>
          </a:ln>
        </p:spPr>
      </p:pic>
      <p:sp>
        <p:nvSpPr>
          <p:cNvPr id="10" name="Rectangle 9">
            <a:extLst>
              <a:ext uri="{FF2B5EF4-FFF2-40B4-BE49-F238E27FC236}">
                <a16:creationId xmlns:a16="http://schemas.microsoft.com/office/drawing/2014/main" xmlns="" id="{93E0CADB-19A1-47BE-BED6-7B914D03A356}"/>
              </a:ext>
            </a:extLst>
          </p:cNvPr>
          <p:cNvSpPr/>
          <p:nvPr/>
        </p:nvSpPr>
        <p:spPr>
          <a:xfrm>
            <a:off x="5951664" y="4672955"/>
            <a:ext cx="5472608" cy="1000270"/>
          </a:xfrm>
          <a:prstGeom prst="rect">
            <a:avLst/>
          </a:prstGeom>
        </p:spPr>
        <p:txBody>
          <a:bodyPr wrap="square" lIns="121917" tIns="60958" rIns="121917" bIns="60958">
            <a:spAutoFit/>
          </a:bodyPr>
          <a:lstStyle/>
          <a:p>
            <a:pPr marL="380990" indent="-380990" algn="just">
              <a:buFont typeface="Arial" panose="020B0604020202020204" pitchFamily="34" charset="0"/>
              <a:buChar char="•"/>
            </a:pP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Point4</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处速度为</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V=4.4m/s</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，距离转轴中心</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R=0.174m</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，计算得到到离心加速度为</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111.26m/s^2</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xmlns="" id="{E0A96586-6714-44D7-AD3C-ABCEC04EB244}"/>
              </a:ext>
            </a:extLst>
          </p:cNvPr>
          <p:cNvSpPr/>
          <p:nvPr/>
        </p:nvSpPr>
        <p:spPr>
          <a:xfrm>
            <a:off x="5894605" y="5638245"/>
            <a:ext cx="5760000" cy="707882"/>
          </a:xfrm>
          <a:prstGeom prst="rect">
            <a:avLst/>
          </a:prstGeom>
        </p:spPr>
        <p:txBody>
          <a:bodyPr wrap="square" lIns="121917" tIns="60958" rIns="121917" bIns="60958">
            <a:spAutoFit/>
          </a:bodyPr>
          <a:lstStyle/>
          <a:p>
            <a:pPr marL="380990" indent="-380990" algn="just">
              <a:buFont typeface="Arial" panose="020B0604020202020204" pitchFamily="34" charset="0"/>
              <a:buChar char="•"/>
            </a:pPr>
            <a:r>
              <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Point2</a:t>
            </a:r>
            <a:r>
              <a:rPr lang="zh-CN"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处速度</a:t>
            </a:r>
            <a:r>
              <a:rPr lang="zh-CN" altLang="zh-CN" sz="1900" kern="100" dirty="0">
                <a:latin typeface="宋体" panose="02010600030101010101" pitchFamily="2" charset="-122"/>
                <a:ea typeface="宋体" panose="02010600030101010101" pitchFamily="2" charset="-122"/>
                <a:cs typeface="Times New Roman" panose="02020603050405020304" pitchFamily="18" charset="0"/>
              </a:rPr>
              <a:t>为</a:t>
            </a:r>
            <a:r>
              <a:rPr lang="en-US" altLang="zh-CN" sz="1900" kern="100" dirty="0">
                <a:latin typeface="宋体" panose="02010600030101010101" pitchFamily="2" charset="-122"/>
                <a:ea typeface="宋体" panose="02010600030101010101" pitchFamily="2" charset="-122"/>
                <a:cs typeface="Times New Roman" panose="02020603050405020304" pitchFamily="18" charset="0"/>
              </a:rPr>
              <a:t>V=2.26</a:t>
            </a:r>
            <a:r>
              <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m/s</a:t>
            </a:r>
            <a:r>
              <a:rPr lang="zh-CN"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，距离转轴中心</a:t>
            </a:r>
            <a:r>
              <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R=0.22m</a:t>
            </a:r>
            <a:r>
              <a:rPr lang="zh-CN"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，计算得到到离心加速度为</a:t>
            </a:r>
            <a:r>
              <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23.2m/s^2</a:t>
            </a:r>
            <a:r>
              <a:rPr lang="zh-CN"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19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952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6" name="Picture 5">
            <a:extLst>
              <a:ext uri="{FF2B5EF4-FFF2-40B4-BE49-F238E27FC236}">
                <a16:creationId xmlns:a16="http://schemas.microsoft.com/office/drawing/2014/main" xmlns="" id="{EE3E377E-F968-4FE8-963F-9FC73E5B45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81" y="1332633"/>
            <a:ext cx="5760000" cy="4434771"/>
          </a:xfrm>
          <a:prstGeom prst="rect">
            <a:avLst/>
          </a:prstGeom>
          <a:noFill/>
          <a:ln>
            <a:noFill/>
          </a:ln>
        </p:spPr>
      </p:pic>
      <p:pic>
        <p:nvPicPr>
          <p:cNvPr id="7" name="Picture 6">
            <a:extLst>
              <a:ext uri="{FF2B5EF4-FFF2-40B4-BE49-F238E27FC236}">
                <a16:creationId xmlns:a16="http://schemas.microsoft.com/office/drawing/2014/main" xmlns="" id="{477B68FB-2D60-4C33-8938-CCAD8FF4D1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913" y="1298168"/>
            <a:ext cx="5760000" cy="4434771"/>
          </a:xfrm>
          <a:prstGeom prst="rect">
            <a:avLst/>
          </a:prstGeom>
          <a:noFill/>
          <a:ln>
            <a:noFill/>
          </a:ln>
        </p:spPr>
      </p:pic>
      <p:sp>
        <p:nvSpPr>
          <p:cNvPr id="8" name="Rectangle 7">
            <a:extLst>
              <a:ext uri="{FF2B5EF4-FFF2-40B4-BE49-F238E27FC236}">
                <a16:creationId xmlns:a16="http://schemas.microsoft.com/office/drawing/2014/main" xmlns="" id="{FB4599EC-A633-40BE-AFA0-02F99F8D5CE2}"/>
              </a:ext>
            </a:extLst>
          </p:cNvPr>
          <p:cNvSpPr/>
          <p:nvPr/>
        </p:nvSpPr>
        <p:spPr>
          <a:xfrm>
            <a:off x="2144542" y="5788001"/>
            <a:ext cx="2241954" cy="415494"/>
          </a:xfrm>
          <a:prstGeom prst="rect">
            <a:avLst/>
          </a:prstGeom>
        </p:spPr>
        <p:txBody>
          <a:bodyPr wrap="none" lIns="121917" tIns="60958" rIns="121917" bIns="60958">
            <a:spAutoFit/>
          </a:bodyPr>
          <a:lstStyle/>
          <a:p>
            <a:r>
              <a:rPr lang="zh-CN" altLang="zh-CN" sz="1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最大速度</a:t>
            </a:r>
            <a:r>
              <a:rPr lang="en-US" altLang="zh-CN" sz="1900" dirty="0">
                <a:solidFill>
                  <a:srgbClr val="000000"/>
                </a:solidFill>
                <a:latin typeface="Times New Roman" panose="02020603050405020304" pitchFamily="18" charset="0"/>
                <a:ea typeface="宋体" panose="02010600030101010101" pitchFamily="2" charset="-122"/>
              </a:rPr>
              <a:t>0.3429m/s</a:t>
            </a:r>
            <a:endParaRPr lang="zh-CN" altLang="en-US" sz="1900" dirty="0"/>
          </a:p>
        </p:txBody>
      </p:sp>
      <p:sp>
        <p:nvSpPr>
          <p:cNvPr id="9" name="Rectangle 8">
            <a:extLst>
              <a:ext uri="{FF2B5EF4-FFF2-40B4-BE49-F238E27FC236}">
                <a16:creationId xmlns:a16="http://schemas.microsoft.com/office/drawing/2014/main" xmlns="" id="{013AFF5C-3B9A-458F-8C0B-A7B2AF089A38}"/>
              </a:ext>
            </a:extLst>
          </p:cNvPr>
          <p:cNvSpPr/>
          <p:nvPr/>
        </p:nvSpPr>
        <p:spPr>
          <a:xfrm>
            <a:off x="4751851" y="773052"/>
            <a:ext cx="3543593"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d1=</a:t>
            </a:r>
            <a:r>
              <a:rPr lang="en-US" altLang="zh-CN" sz="1900" dirty="0">
                <a:solidFill>
                  <a:srgbClr val="000000"/>
                </a:solidFill>
                <a:latin typeface="Times New Roman" panose="02020603050405020304" pitchFamily="18" charset="0"/>
                <a:ea typeface="宋体" panose="02010600030101010101" pitchFamily="2" charset="-122"/>
              </a:rPr>
              <a:t>0.001m,</a:t>
            </a:r>
            <a:r>
              <a:rPr lang="zh-CN" altLang="en-US" sz="1900" dirty="0">
                <a:latin typeface="Times New Roman" panose="02020603050405020304" pitchFamily="18" charset="0"/>
                <a:ea typeface="宋体" panose="02010600030101010101" pitchFamily="2" charset="-122"/>
              </a:rPr>
              <a:t> ，</a:t>
            </a:r>
            <a:r>
              <a:rPr lang="en-US" altLang="zh-CN" sz="1900" dirty="0">
                <a:latin typeface="Times New Roman" panose="02020603050405020304" pitchFamily="18" charset="0"/>
                <a:ea typeface="宋体" panose="02010600030101010101" pitchFamily="2" charset="-122"/>
              </a:rPr>
              <a:t>point4 </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2394176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516EB07B-4BA5-4E3B-8D61-91C800E1FF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71" y="1211615"/>
            <a:ext cx="5760000" cy="4434771"/>
          </a:xfrm>
          <a:prstGeom prst="rect">
            <a:avLst/>
          </a:prstGeom>
          <a:noFill/>
          <a:ln>
            <a:noFill/>
          </a:ln>
        </p:spPr>
      </p:pic>
      <p:pic>
        <p:nvPicPr>
          <p:cNvPr id="6" name="Picture 5">
            <a:extLst>
              <a:ext uri="{FF2B5EF4-FFF2-40B4-BE49-F238E27FC236}">
                <a16:creationId xmlns:a16="http://schemas.microsoft.com/office/drawing/2014/main" xmlns="" id="{4C228EA1-62D6-4D21-9782-1D9D487DAB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367" y="1181235"/>
            <a:ext cx="5760000" cy="4434771"/>
          </a:xfrm>
          <a:prstGeom prst="rect">
            <a:avLst/>
          </a:prstGeom>
          <a:noFill/>
          <a:ln>
            <a:noFill/>
          </a:ln>
        </p:spPr>
      </p:pic>
      <p:sp>
        <p:nvSpPr>
          <p:cNvPr id="7" name="Rectangle 6">
            <a:extLst>
              <a:ext uri="{FF2B5EF4-FFF2-40B4-BE49-F238E27FC236}">
                <a16:creationId xmlns:a16="http://schemas.microsoft.com/office/drawing/2014/main" xmlns="" id="{D71FFE9A-8CF5-4B06-80C1-17A64DEED564}"/>
              </a:ext>
            </a:extLst>
          </p:cNvPr>
          <p:cNvSpPr/>
          <p:nvPr/>
        </p:nvSpPr>
        <p:spPr>
          <a:xfrm>
            <a:off x="4619455" y="801246"/>
            <a:ext cx="3604507"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d2=0.0005m</a:t>
            </a:r>
            <a:r>
              <a:rPr lang="zh-CN" altLang="en-US" sz="1900" dirty="0">
                <a:latin typeface="Times New Roman" panose="02020603050405020304" pitchFamily="18" charset="0"/>
                <a:ea typeface="宋体" panose="02010600030101010101" pitchFamily="2" charset="-122"/>
              </a:rPr>
              <a:t> ，</a:t>
            </a:r>
            <a:r>
              <a:rPr lang="en-US" altLang="zh-CN" sz="1900" dirty="0">
                <a:latin typeface="Times New Roman" panose="02020603050405020304" pitchFamily="18" charset="0"/>
                <a:ea typeface="宋体" panose="02010600030101010101" pitchFamily="2" charset="-122"/>
              </a:rPr>
              <a:t>point4 </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
        <p:nvSpPr>
          <p:cNvPr id="2" name="Rectangle 1">
            <a:extLst>
              <a:ext uri="{FF2B5EF4-FFF2-40B4-BE49-F238E27FC236}">
                <a16:creationId xmlns:a16="http://schemas.microsoft.com/office/drawing/2014/main" xmlns="" id="{DB97D6E4-82D5-4472-90FD-D515124CBB65}"/>
              </a:ext>
            </a:extLst>
          </p:cNvPr>
          <p:cNvSpPr/>
          <p:nvPr/>
        </p:nvSpPr>
        <p:spPr>
          <a:xfrm>
            <a:off x="2438716" y="5799681"/>
            <a:ext cx="1267329" cy="415494"/>
          </a:xfrm>
          <a:prstGeom prst="rect">
            <a:avLst/>
          </a:prstGeom>
        </p:spPr>
        <p:txBody>
          <a:bodyPr wrap="none" lIns="121917" tIns="60958" rIns="121917" bIns="60958">
            <a:spAutoFit/>
          </a:bodyPr>
          <a:lstStyle/>
          <a:p>
            <a:r>
              <a:rPr lang="en-US" altLang="zh-CN" sz="1900" dirty="0">
                <a:solidFill>
                  <a:srgbClr val="000000"/>
                </a:solidFill>
                <a:latin typeface="Times New Roman" panose="02020603050405020304" pitchFamily="18" charset="0"/>
                <a:ea typeface="宋体" panose="02010600030101010101" pitchFamily="2" charset="-122"/>
              </a:rPr>
              <a:t>0.2815m/s</a:t>
            </a:r>
            <a:endParaRPr lang="zh-CN" altLang="en-US" sz="1900" dirty="0"/>
          </a:p>
        </p:txBody>
      </p:sp>
    </p:spTree>
    <p:extLst>
      <p:ext uri="{BB962C8B-B14F-4D97-AF65-F5344CB8AC3E}">
        <p14:creationId xmlns:p14="http://schemas.microsoft.com/office/powerpoint/2010/main" val="3785733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622B1B12-FF71-4DC6-B87E-9CDDC12724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00" y="1218699"/>
            <a:ext cx="5760000" cy="4434771"/>
          </a:xfrm>
          <a:prstGeom prst="rect">
            <a:avLst/>
          </a:prstGeom>
          <a:noFill/>
          <a:ln>
            <a:noFill/>
          </a:ln>
        </p:spPr>
      </p:pic>
      <p:sp>
        <p:nvSpPr>
          <p:cNvPr id="2" name="Rectangle 1">
            <a:extLst>
              <a:ext uri="{FF2B5EF4-FFF2-40B4-BE49-F238E27FC236}">
                <a16:creationId xmlns:a16="http://schemas.microsoft.com/office/drawing/2014/main" xmlns="" id="{FD176BAF-754F-4AC2-977D-240BE32B5480}"/>
              </a:ext>
            </a:extLst>
          </p:cNvPr>
          <p:cNvSpPr/>
          <p:nvPr/>
        </p:nvSpPr>
        <p:spPr>
          <a:xfrm>
            <a:off x="2407978" y="5722800"/>
            <a:ext cx="1145500" cy="415494"/>
          </a:xfrm>
          <a:prstGeom prst="rect">
            <a:avLst/>
          </a:prstGeom>
        </p:spPr>
        <p:txBody>
          <a:bodyPr wrap="none" lIns="121917" tIns="60958" rIns="121917" bIns="60958">
            <a:spAutoFit/>
          </a:bodyPr>
          <a:lstStyle/>
          <a:p>
            <a:r>
              <a:rPr lang="en-US" altLang="zh-CN" sz="1900" dirty="0">
                <a:solidFill>
                  <a:srgbClr val="000000"/>
                </a:solidFill>
                <a:latin typeface="Times New Roman" panose="02020603050405020304" pitchFamily="18" charset="0"/>
                <a:ea typeface="宋体" panose="02010600030101010101" pitchFamily="2" charset="-122"/>
              </a:rPr>
              <a:t>0.033m/s</a:t>
            </a:r>
            <a:endParaRPr lang="zh-CN" altLang="en-US" sz="1900" dirty="0"/>
          </a:p>
        </p:txBody>
      </p:sp>
      <p:pic>
        <p:nvPicPr>
          <p:cNvPr id="7" name="Picture 6">
            <a:extLst>
              <a:ext uri="{FF2B5EF4-FFF2-40B4-BE49-F238E27FC236}">
                <a16:creationId xmlns:a16="http://schemas.microsoft.com/office/drawing/2014/main" xmlns="" id="{0E93F896-57EF-4E4F-8023-7BC942590D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266619"/>
            <a:ext cx="5760000" cy="4434771"/>
          </a:xfrm>
          <a:prstGeom prst="rect">
            <a:avLst/>
          </a:prstGeom>
          <a:noFill/>
          <a:ln>
            <a:noFill/>
          </a:ln>
        </p:spPr>
      </p:pic>
      <p:sp>
        <p:nvSpPr>
          <p:cNvPr id="8" name="Rectangle 7">
            <a:extLst>
              <a:ext uri="{FF2B5EF4-FFF2-40B4-BE49-F238E27FC236}">
                <a16:creationId xmlns:a16="http://schemas.microsoft.com/office/drawing/2014/main" xmlns="" id="{EECC7597-0299-4FD4-87B3-9CFB6A2BD2F7}"/>
              </a:ext>
            </a:extLst>
          </p:cNvPr>
          <p:cNvSpPr/>
          <p:nvPr/>
        </p:nvSpPr>
        <p:spPr>
          <a:xfrm>
            <a:off x="4643536" y="794162"/>
            <a:ext cx="3482679"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d3=0.0001m</a:t>
            </a:r>
            <a:r>
              <a:rPr lang="zh-CN" altLang="en-US" sz="1900" dirty="0">
                <a:latin typeface="Times New Roman" panose="02020603050405020304" pitchFamily="18" charset="0"/>
                <a:ea typeface="宋体" panose="02010600030101010101" pitchFamily="2" charset="-122"/>
              </a:rPr>
              <a:t>，</a:t>
            </a:r>
            <a:r>
              <a:rPr lang="en-US" altLang="zh-CN" sz="1900" dirty="0">
                <a:latin typeface="Times New Roman" panose="02020603050405020304" pitchFamily="18" charset="0"/>
                <a:ea typeface="宋体" panose="02010600030101010101" pitchFamily="2" charset="-122"/>
              </a:rPr>
              <a:t>point4</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247890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D548390A-EECE-4B53-8BE3-11941B6528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96" y="1604798"/>
            <a:ext cx="3840000" cy="2956133"/>
          </a:xfrm>
          <a:prstGeom prst="rect">
            <a:avLst/>
          </a:prstGeom>
          <a:noFill/>
          <a:ln>
            <a:noFill/>
          </a:ln>
        </p:spPr>
      </p:pic>
      <p:pic>
        <p:nvPicPr>
          <p:cNvPr id="6" name="Picture 5">
            <a:extLst>
              <a:ext uri="{FF2B5EF4-FFF2-40B4-BE49-F238E27FC236}">
                <a16:creationId xmlns:a16="http://schemas.microsoft.com/office/drawing/2014/main" xmlns="" id="{0F4506C7-C36C-4A68-AFE3-10F11E0671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213" y="1600013"/>
            <a:ext cx="3840000" cy="2956132"/>
          </a:xfrm>
          <a:prstGeom prst="rect">
            <a:avLst/>
          </a:prstGeom>
          <a:noFill/>
          <a:ln>
            <a:noFill/>
          </a:ln>
        </p:spPr>
      </p:pic>
      <p:pic>
        <p:nvPicPr>
          <p:cNvPr id="7" name="Picture 6">
            <a:extLst>
              <a:ext uri="{FF2B5EF4-FFF2-40B4-BE49-F238E27FC236}">
                <a16:creationId xmlns:a16="http://schemas.microsoft.com/office/drawing/2014/main" xmlns="" id="{0C03577A-4465-4D51-8332-9AC27F2E79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0129" y="1596285"/>
            <a:ext cx="3840000" cy="2956132"/>
          </a:xfrm>
          <a:prstGeom prst="rect">
            <a:avLst/>
          </a:prstGeom>
          <a:noFill/>
          <a:ln>
            <a:noFill/>
          </a:ln>
        </p:spPr>
      </p:pic>
      <p:sp>
        <p:nvSpPr>
          <p:cNvPr id="8" name="Rectangle 1">
            <a:extLst>
              <a:ext uri="{FF2B5EF4-FFF2-40B4-BE49-F238E27FC236}">
                <a16:creationId xmlns:a16="http://schemas.microsoft.com/office/drawing/2014/main" xmlns="" id="{FD176BAF-754F-4AC2-977D-240BE32B5480}"/>
              </a:ext>
            </a:extLst>
          </p:cNvPr>
          <p:cNvSpPr/>
          <p:nvPr/>
        </p:nvSpPr>
        <p:spPr>
          <a:xfrm>
            <a:off x="1495246" y="5085184"/>
            <a:ext cx="497887" cy="415494"/>
          </a:xfrm>
          <a:prstGeom prst="rect">
            <a:avLst/>
          </a:prstGeom>
        </p:spPr>
        <p:txBody>
          <a:bodyPr wrap="none" lIns="121917" tIns="60958" rIns="121917" bIns="60958">
            <a:spAutoFit/>
          </a:bodyPr>
          <a:lstStyle/>
          <a:p>
            <a:r>
              <a:rPr lang="en-US" altLang="zh-CN" sz="1900" dirty="0" smtClean="0"/>
              <a:t>d1</a:t>
            </a:r>
            <a:endParaRPr lang="zh-CN" altLang="en-US" sz="1900" dirty="0"/>
          </a:p>
        </p:txBody>
      </p:sp>
      <p:sp>
        <p:nvSpPr>
          <p:cNvPr id="9" name="Rectangle 1">
            <a:extLst>
              <a:ext uri="{FF2B5EF4-FFF2-40B4-BE49-F238E27FC236}">
                <a16:creationId xmlns:a16="http://schemas.microsoft.com/office/drawing/2014/main" xmlns="" id="{FD176BAF-754F-4AC2-977D-240BE32B5480}"/>
              </a:ext>
            </a:extLst>
          </p:cNvPr>
          <p:cNvSpPr/>
          <p:nvPr/>
        </p:nvSpPr>
        <p:spPr>
          <a:xfrm>
            <a:off x="5847269" y="5089302"/>
            <a:ext cx="497887" cy="415494"/>
          </a:xfrm>
          <a:prstGeom prst="rect">
            <a:avLst/>
          </a:prstGeom>
        </p:spPr>
        <p:txBody>
          <a:bodyPr wrap="none" lIns="121917" tIns="60958" rIns="121917" bIns="60958">
            <a:spAutoFit/>
          </a:bodyPr>
          <a:lstStyle/>
          <a:p>
            <a:r>
              <a:rPr lang="en-US" altLang="zh-CN" sz="1900" dirty="0" smtClean="0"/>
              <a:t>d2</a:t>
            </a:r>
            <a:endParaRPr lang="zh-CN" altLang="en-US" sz="1900" dirty="0"/>
          </a:p>
        </p:txBody>
      </p:sp>
      <p:sp>
        <p:nvSpPr>
          <p:cNvPr id="10" name="Rectangle 1">
            <a:extLst>
              <a:ext uri="{FF2B5EF4-FFF2-40B4-BE49-F238E27FC236}">
                <a16:creationId xmlns:a16="http://schemas.microsoft.com/office/drawing/2014/main" xmlns="" id="{FD176BAF-754F-4AC2-977D-240BE32B5480}"/>
              </a:ext>
            </a:extLst>
          </p:cNvPr>
          <p:cNvSpPr/>
          <p:nvPr/>
        </p:nvSpPr>
        <p:spPr>
          <a:xfrm>
            <a:off x="9851185" y="5089302"/>
            <a:ext cx="497887" cy="415494"/>
          </a:xfrm>
          <a:prstGeom prst="rect">
            <a:avLst/>
          </a:prstGeom>
        </p:spPr>
        <p:txBody>
          <a:bodyPr wrap="none" lIns="121917" tIns="60958" rIns="121917" bIns="60958">
            <a:spAutoFit/>
          </a:bodyPr>
          <a:lstStyle/>
          <a:p>
            <a:r>
              <a:rPr lang="en-US" altLang="zh-CN" sz="1900" dirty="0" smtClean="0"/>
              <a:t>d3</a:t>
            </a:r>
            <a:endParaRPr lang="zh-CN" altLang="en-US" sz="1900" dirty="0"/>
          </a:p>
        </p:txBody>
      </p:sp>
    </p:spTree>
    <p:extLst>
      <p:ext uri="{BB962C8B-B14F-4D97-AF65-F5344CB8AC3E}">
        <p14:creationId xmlns:p14="http://schemas.microsoft.com/office/powerpoint/2010/main" val="3981146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pic>
        <p:nvPicPr>
          <p:cNvPr id="4" name="Picture 3">
            <a:extLst>
              <a:ext uri="{FF2B5EF4-FFF2-40B4-BE49-F238E27FC236}">
                <a16:creationId xmlns:a16="http://schemas.microsoft.com/office/drawing/2014/main" xmlns="" id="{447B27E0-03B4-4EA1-A557-793AE7083D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1211615"/>
            <a:ext cx="5760000" cy="4434771"/>
          </a:xfrm>
          <a:prstGeom prst="rect">
            <a:avLst/>
          </a:prstGeom>
          <a:noFill/>
          <a:ln>
            <a:noFill/>
          </a:ln>
        </p:spPr>
      </p:pic>
      <p:pic>
        <p:nvPicPr>
          <p:cNvPr id="6" name="Picture 5">
            <a:extLst>
              <a:ext uri="{FF2B5EF4-FFF2-40B4-BE49-F238E27FC236}">
                <a16:creationId xmlns:a16="http://schemas.microsoft.com/office/drawing/2014/main" xmlns="" id="{215C1842-404D-4C38-8854-AC098A97F4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241995"/>
            <a:ext cx="5760000" cy="4434771"/>
          </a:xfrm>
          <a:prstGeom prst="rect">
            <a:avLst/>
          </a:prstGeom>
          <a:noFill/>
          <a:ln>
            <a:noFill/>
          </a:ln>
        </p:spPr>
      </p:pic>
      <p:sp>
        <p:nvSpPr>
          <p:cNvPr id="2" name="Rectangle 1">
            <a:extLst>
              <a:ext uri="{FF2B5EF4-FFF2-40B4-BE49-F238E27FC236}">
                <a16:creationId xmlns:a16="http://schemas.microsoft.com/office/drawing/2014/main" xmlns="" id="{3750EB66-A871-47AF-98A5-5DCB5C123F4A}"/>
              </a:ext>
            </a:extLst>
          </p:cNvPr>
          <p:cNvSpPr/>
          <p:nvPr/>
        </p:nvSpPr>
        <p:spPr>
          <a:xfrm>
            <a:off x="4401654" y="749553"/>
            <a:ext cx="3171696"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d1=0.001</a:t>
            </a:r>
            <a:r>
              <a:rPr lang="zh-CN" altLang="en-US" sz="1900" dirty="0">
                <a:latin typeface="Times New Roman" panose="02020603050405020304" pitchFamily="18" charset="0"/>
                <a:ea typeface="宋体" panose="02010600030101010101" pitchFamily="2" charset="-122"/>
              </a:rPr>
              <a:t>，</a:t>
            </a:r>
            <a:r>
              <a:rPr lang="en-US" altLang="zh-CN" sz="1900" dirty="0">
                <a:latin typeface="Times New Roman" panose="02020603050405020304" pitchFamily="18" charset="0"/>
                <a:ea typeface="宋体" panose="02010600030101010101" pitchFamily="2" charset="-122"/>
              </a:rPr>
              <a:t>point2</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3443943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91" y="729829"/>
            <a:ext cx="2184787" cy="451405"/>
          </a:xfrm>
          <a:prstGeom prst="rect">
            <a:avLst/>
          </a:prstGeom>
        </p:spPr>
        <p:txBody>
          <a:bodyPr wrap="none" lIns="121917" tIns="60958" rIns="121917" bIns="60958">
            <a:spAutoFit/>
          </a:bodyPr>
          <a:lstStyle/>
          <a:p>
            <a:pPr algn="ctr"/>
            <a:r>
              <a:rPr lang="en-US" altLang="zh-CN" sz="2100" dirty="0"/>
              <a:t>5. </a:t>
            </a:r>
            <a:r>
              <a:rPr lang="zh-CN" altLang="en-US" sz="2100" dirty="0"/>
              <a:t>微观成球分析</a:t>
            </a:r>
          </a:p>
        </p:txBody>
      </p:sp>
      <p:sp>
        <p:nvSpPr>
          <p:cNvPr id="2" name="Rectangle 1">
            <a:extLst>
              <a:ext uri="{FF2B5EF4-FFF2-40B4-BE49-F238E27FC236}">
                <a16:creationId xmlns:a16="http://schemas.microsoft.com/office/drawing/2014/main" xmlns="" id="{3750EB66-A871-47AF-98A5-5DCB5C123F4A}"/>
              </a:ext>
            </a:extLst>
          </p:cNvPr>
          <p:cNvSpPr/>
          <p:nvPr/>
        </p:nvSpPr>
        <p:spPr>
          <a:xfrm>
            <a:off x="7437469" y="5802941"/>
            <a:ext cx="3360850"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d1=0.001m</a:t>
            </a:r>
            <a:r>
              <a:rPr lang="zh-CN" altLang="en-US" sz="1900" dirty="0">
                <a:latin typeface="Times New Roman" panose="02020603050405020304" pitchFamily="18" charset="0"/>
                <a:ea typeface="宋体" panose="02010600030101010101" pitchFamily="2" charset="-122"/>
              </a:rPr>
              <a:t>，</a:t>
            </a:r>
            <a:r>
              <a:rPr lang="en-US" altLang="zh-CN" sz="1900" dirty="0">
                <a:latin typeface="Times New Roman" panose="02020603050405020304" pitchFamily="18" charset="0"/>
                <a:ea typeface="宋体" panose="02010600030101010101" pitchFamily="2" charset="-122"/>
              </a:rPr>
              <a:t>point2</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
        <p:nvSpPr>
          <p:cNvPr id="7" name="Rectangle 6">
            <a:extLst>
              <a:ext uri="{FF2B5EF4-FFF2-40B4-BE49-F238E27FC236}">
                <a16:creationId xmlns:a16="http://schemas.microsoft.com/office/drawing/2014/main" xmlns="" id="{BC3F5A1E-F74D-4100-9CF7-856B88C39E7B}"/>
              </a:ext>
            </a:extLst>
          </p:cNvPr>
          <p:cNvSpPr/>
          <p:nvPr/>
        </p:nvSpPr>
        <p:spPr>
          <a:xfrm>
            <a:off x="1967541" y="5802941"/>
            <a:ext cx="3543593"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0.2s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900" dirty="0">
                <a:latin typeface="Times New Roman" panose="02020603050405020304" pitchFamily="18" charset="0"/>
                <a:ea typeface="宋体" panose="02010600030101010101" pitchFamily="2" charset="-122"/>
              </a:rPr>
              <a:t>d1=</a:t>
            </a:r>
            <a:r>
              <a:rPr lang="en-US" altLang="zh-CN" sz="1900" dirty="0">
                <a:solidFill>
                  <a:srgbClr val="000000"/>
                </a:solidFill>
                <a:latin typeface="Times New Roman" panose="02020603050405020304" pitchFamily="18" charset="0"/>
                <a:ea typeface="宋体" panose="02010600030101010101" pitchFamily="2" charset="-122"/>
              </a:rPr>
              <a:t>0.001m,</a:t>
            </a:r>
            <a:r>
              <a:rPr lang="zh-CN" altLang="en-US" sz="1900" dirty="0">
                <a:latin typeface="Times New Roman" panose="02020603050405020304" pitchFamily="18" charset="0"/>
                <a:ea typeface="宋体" panose="02010600030101010101" pitchFamily="2" charset="-122"/>
              </a:rPr>
              <a:t> ，</a:t>
            </a:r>
            <a:r>
              <a:rPr lang="en-US" altLang="zh-CN" sz="1900" dirty="0">
                <a:latin typeface="Times New Roman" panose="02020603050405020304" pitchFamily="18" charset="0"/>
                <a:ea typeface="宋体" panose="02010600030101010101" pitchFamily="2" charset="-122"/>
              </a:rPr>
              <a:t>point4 </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pic>
        <p:nvPicPr>
          <p:cNvPr id="8" name="Picture 7">
            <a:extLst>
              <a:ext uri="{FF2B5EF4-FFF2-40B4-BE49-F238E27FC236}">
                <a16:creationId xmlns:a16="http://schemas.microsoft.com/office/drawing/2014/main" xmlns="" id="{C16C9943-A0E2-43FC-BF5F-0FE7EF69F3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0331" y="1203047"/>
            <a:ext cx="5760000" cy="4434199"/>
          </a:xfrm>
          <a:prstGeom prst="rect">
            <a:avLst/>
          </a:prstGeom>
          <a:noFill/>
          <a:ln>
            <a:noFill/>
          </a:ln>
        </p:spPr>
      </p:pic>
      <p:pic>
        <p:nvPicPr>
          <p:cNvPr id="9" name="Picture 8">
            <a:extLst>
              <a:ext uri="{FF2B5EF4-FFF2-40B4-BE49-F238E27FC236}">
                <a16:creationId xmlns:a16="http://schemas.microsoft.com/office/drawing/2014/main" xmlns="" id="{6C7AFF0B-92A9-49DB-AEB5-4E804E9C54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41" y="1203045"/>
            <a:ext cx="5760000" cy="4434200"/>
          </a:xfrm>
          <a:prstGeom prst="rect">
            <a:avLst/>
          </a:prstGeom>
          <a:noFill/>
          <a:ln>
            <a:noFill/>
          </a:ln>
        </p:spPr>
      </p:pic>
    </p:spTree>
    <p:extLst>
      <p:ext uri="{BB962C8B-B14F-4D97-AF65-F5344CB8AC3E}">
        <p14:creationId xmlns:p14="http://schemas.microsoft.com/office/powerpoint/2010/main" val="739945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6. </a:t>
            </a:r>
            <a:r>
              <a:rPr lang="zh-CN" altLang="en-US" sz="2100" dirty="0"/>
              <a:t>宏观成球分析</a:t>
            </a:r>
          </a:p>
        </p:txBody>
      </p:sp>
      <p:sp>
        <p:nvSpPr>
          <p:cNvPr id="4" name="Rectangle 3">
            <a:extLst>
              <a:ext uri="{FF2B5EF4-FFF2-40B4-BE49-F238E27FC236}">
                <a16:creationId xmlns:a16="http://schemas.microsoft.com/office/drawing/2014/main" xmlns="" id="{EE6FFCD1-DFF6-4EE5-88CB-4391381B2CDA}"/>
              </a:ext>
            </a:extLst>
          </p:cNvPr>
          <p:cNvSpPr/>
          <p:nvPr/>
        </p:nvSpPr>
        <p:spPr>
          <a:xfrm>
            <a:off x="198477" y="1354286"/>
            <a:ext cx="6096000" cy="3354760"/>
          </a:xfrm>
          <a:prstGeom prst="rect">
            <a:avLst/>
          </a:prstGeom>
        </p:spPr>
        <p:txBody>
          <a:bodyPr lIns="121917" tIns="60958" rIns="121917" bIns="60958">
            <a:spAutoFit/>
          </a:bodyPr>
          <a:lstStyle/>
          <a:p>
            <a:pPr marL="380990" indent="-380990">
              <a:spcAft>
                <a:spcPts val="800"/>
              </a:spcAft>
              <a:buFont typeface="Arial" panose="020B0604020202020204" pitchFamily="34" charset="0"/>
              <a:buChar char="•"/>
            </a:pP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群体平衡模型（</a:t>
            </a:r>
            <a:r>
              <a:rPr lang="en-US" altLang="zh-CN" sz="1900" dirty="0">
                <a:solidFill>
                  <a:srgbClr val="000000"/>
                </a:solidFill>
                <a:latin typeface="宋体" panose="02010600030101010101" pitchFamily="2" charset="-122"/>
                <a:ea typeface="宋体" panose="02010600030101010101" pitchFamily="2" charset="-122"/>
              </a:rPr>
              <a:t>Population Balance Equation, PBE</a:t>
            </a: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）是描述多相流体系中分散相大小与分布随时空变化的通用方程。</a:t>
            </a:r>
            <a:endParaRPr lang="en-US"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搅拌器内多为多相流体系，考虑到颗粒聚并、破碎等微观机制对颗粒大小、分布、粒度密度等宏观参量的影响</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基于群体平衡模型（</a:t>
            </a:r>
            <a:r>
              <a:rPr lang="en-US" altLang="zh-CN" sz="1900" dirty="0">
                <a:latin typeface="宋体" panose="02010600030101010101" pitchFamily="2" charset="-122"/>
                <a:ea typeface="宋体" panose="02010600030101010101" pitchFamily="2" charset="-122"/>
              </a:rPr>
              <a:t>Population Balance Model, PBM</a:t>
            </a:r>
            <a:r>
              <a:rPr lang="zh-CN" altLang="zh-CN" sz="1900" dirty="0">
                <a:latin typeface="宋体" panose="02010600030101010101" pitchFamily="2" charset="-122"/>
                <a:ea typeface="宋体" panose="02010600030101010101" pitchFamily="2" charset="-122"/>
              </a:rPr>
              <a:t>）框架，构建描述絮体聚并和破碎后颗粒数量及质量守恒的絮凝动力学模型。</a:t>
            </a:r>
          </a:p>
          <a:p>
            <a:pPr marL="380990" indent="-380990">
              <a:buFont typeface="Arial" panose="020B0604020202020204" pitchFamily="34" charset="0"/>
              <a:buChar char="•"/>
            </a:pPr>
            <a:endParaRPr lang="zh-CN" altLang="en-US" sz="1900" dirty="0"/>
          </a:p>
        </p:txBody>
      </p:sp>
      <p:pic>
        <p:nvPicPr>
          <p:cNvPr id="10" name="Picture 9">
            <a:extLst>
              <a:ext uri="{FF2B5EF4-FFF2-40B4-BE49-F238E27FC236}">
                <a16:creationId xmlns:a16="http://schemas.microsoft.com/office/drawing/2014/main" xmlns="" id="{3B3A3537-CC91-487A-A351-E372F1208527}"/>
              </a:ext>
            </a:extLst>
          </p:cNvPr>
          <p:cNvPicPr/>
          <p:nvPr/>
        </p:nvPicPr>
        <p:blipFill>
          <a:blip r:embed="rId3"/>
          <a:stretch>
            <a:fillRect/>
          </a:stretch>
        </p:blipFill>
        <p:spPr>
          <a:xfrm>
            <a:off x="6950963" y="1508787"/>
            <a:ext cx="4279900" cy="2298700"/>
          </a:xfrm>
          <a:prstGeom prst="rect">
            <a:avLst/>
          </a:prstGeom>
        </p:spPr>
      </p:pic>
    </p:spTree>
    <p:extLst>
      <p:ext uri="{BB962C8B-B14F-4D97-AF65-F5344CB8AC3E}">
        <p14:creationId xmlns:p14="http://schemas.microsoft.com/office/powerpoint/2010/main" val="281003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仿真内容</a:t>
            </a:r>
            <a:endParaRPr lang="zh-CN" altLang="en-US" dirty="0"/>
          </a:p>
        </p:txBody>
      </p:sp>
      <p:sp>
        <p:nvSpPr>
          <p:cNvPr id="2" name="Rectangle 1">
            <a:extLst>
              <a:ext uri="{FF2B5EF4-FFF2-40B4-BE49-F238E27FC236}">
                <a16:creationId xmlns:a16="http://schemas.microsoft.com/office/drawing/2014/main" xmlns="" id="{21C3E534-66FB-4204-AA4B-A0805DBA6199}"/>
              </a:ext>
            </a:extLst>
          </p:cNvPr>
          <p:cNvSpPr/>
          <p:nvPr/>
        </p:nvSpPr>
        <p:spPr>
          <a:xfrm>
            <a:off x="239348" y="1220755"/>
            <a:ext cx="11329259" cy="3267557"/>
          </a:xfrm>
          <a:prstGeom prst="rect">
            <a:avLst/>
          </a:prstGeom>
        </p:spPr>
        <p:txBody>
          <a:bodyPr wrap="square" lIns="121917" tIns="60958" rIns="121917" bIns="60958">
            <a:spAutoFit/>
          </a:bodyPr>
          <a:lstStyle/>
          <a:p>
            <a:pPr marL="457189" indent="-457189" algn="just">
              <a:lnSpc>
                <a:spcPct val="150000"/>
              </a:lnSpc>
              <a:spcAft>
                <a:spcPts val="800"/>
              </a:spcAft>
              <a:buFont typeface="Times New Roman" panose="02020603050405020304" pitchFamily="18" charset="0"/>
              <a:buAutoNum type="arabicParenR"/>
            </a:pPr>
            <a:r>
              <a:rPr lang="zh-CN" altLang="zh-CN" sz="19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球形药釜几何参数，建立球釜搅拌机构的</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CAD</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模型。</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a:p>
            <a:pPr marL="457189" indent="-457189" algn="just">
              <a:lnSpc>
                <a:spcPct val="150000"/>
              </a:lnSpc>
              <a:spcAft>
                <a:spcPts val="800"/>
              </a:spcAft>
              <a:buFont typeface="Times New Roman" panose="02020603050405020304" pitchFamily="18" charset="0"/>
              <a:buAutoNum type="arabicParenR"/>
            </a:pP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硝化棉和乙酸乙酯按</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1:10</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投放，分析混合时间及混合均匀度。</a:t>
            </a:r>
            <a:endPar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457189" indent="-457189" algn="just">
              <a:lnSpc>
                <a:spcPct val="150000"/>
              </a:lnSpc>
              <a:spcAft>
                <a:spcPts val="800"/>
              </a:spcAft>
              <a:buFont typeface="Times New Roman" panose="02020603050405020304" pitchFamily="18" charset="0"/>
              <a:buAutoNum type="arabicParenR"/>
            </a:pP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硝化棉、乙酸乙酯、水按</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1:10:20</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投放，分析混合时间及混合均匀度。</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a:p>
            <a:pPr marL="457189" indent="-457189" algn="just">
              <a:lnSpc>
                <a:spcPct val="150000"/>
              </a:lnSpc>
              <a:spcAft>
                <a:spcPts val="800"/>
              </a:spcAft>
              <a:buFont typeface="Times New Roman" panose="02020603050405020304" pitchFamily="18" charset="0"/>
              <a:buAutoNum type="arabicParenR"/>
            </a:pP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通过</a:t>
            </a:r>
            <a:r>
              <a:rPr lang="en-US"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VOF</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模型，在表面张力的作用下对微观成球过程进行仿真。</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a:p>
            <a:pPr marL="457189" indent="-457189" algn="just">
              <a:lnSpc>
                <a:spcPct val="150000"/>
              </a:lnSpc>
              <a:spcAft>
                <a:spcPts val="800"/>
              </a:spcAft>
              <a:buFont typeface="Times New Roman" panose="02020603050405020304" pitchFamily="18" charset="0"/>
              <a:buAutoNum type="arabicParenR"/>
            </a:pP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通过群体平衡模型对搅拌器内多相流体系进行数值模拟</a:t>
            </a:r>
            <a:r>
              <a:rPr lang="zh-CN" altLang="zh-CN" sz="19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，预测</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搅拌釜内流场和颗粒的大小和分布</a:t>
            </a:r>
            <a:r>
              <a:rPr lang="zh-CN" altLang="zh-CN" sz="19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19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457189" indent="-457189" algn="just">
              <a:lnSpc>
                <a:spcPct val="150000"/>
              </a:lnSpc>
              <a:spcAft>
                <a:spcPts val="800"/>
              </a:spcAft>
              <a:buFont typeface="Times New Roman" panose="02020603050405020304" pitchFamily="18" charset="0"/>
              <a:buAutoNum type="arabicParenR"/>
            </a:pPr>
            <a:r>
              <a:rPr lang="zh-CN" altLang="zh-CN" sz="1900" kern="1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通过</a:t>
            </a:r>
            <a:r>
              <a:rPr lang="zh-CN" altLang="zh-CN" sz="19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蒸发过程模拟分析乙酸乙酯的挥发率。</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46479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6. </a:t>
            </a:r>
            <a:r>
              <a:rPr lang="zh-CN" altLang="en-US" sz="2100" dirty="0"/>
              <a:t>宏观成球分析</a:t>
            </a:r>
          </a:p>
        </p:txBody>
      </p:sp>
      <p:pic>
        <p:nvPicPr>
          <p:cNvPr id="4" name="Picture 3">
            <a:extLst>
              <a:ext uri="{FF2B5EF4-FFF2-40B4-BE49-F238E27FC236}">
                <a16:creationId xmlns:a16="http://schemas.microsoft.com/office/drawing/2014/main" xmlns="" id="{BE624119-1E4D-4C41-AAE6-E6D5C9D26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204" y="1316766"/>
            <a:ext cx="5760000" cy="4734351"/>
          </a:xfrm>
          <a:prstGeom prst="rect">
            <a:avLst/>
          </a:prstGeom>
          <a:noFill/>
          <a:ln>
            <a:noFill/>
          </a:ln>
        </p:spPr>
      </p:pic>
      <p:graphicFrame>
        <p:nvGraphicFramePr>
          <p:cNvPr id="2" name="Table 1">
            <a:extLst>
              <a:ext uri="{FF2B5EF4-FFF2-40B4-BE49-F238E27FC236}">
                <a16:creationId xmlns:a16="http://schemas.microsoft.com/office/drawing/2014/main" xmlns="" id="{6A29F29A-3F8D-4242-B606-32F1A87FD4B9}"/>
              </a:ext>
            </a:extLst>
          </p:cNvPr>
          <p:cNvGraphicFramePr>
            <a:graphicFrameLocks noGrp="1"/>
          </p:cNvGraphicFramePr>
          <p:nvPr>
            <p:extLst>
              <p:ext uri="{D42A27DB-BD31-4B8C-83A1-F6EECF244321}">
                <p14:modId xmlns:p14="http://schemas.microsoft.com/office/powerpoint/2010/main" val="1964108388"/>
              </p:ext>
            </p:extLst>
          </p:nvPr>
        </p:nvGraphicFramePr>
        <p:xfrm>
          <a:off x="839704" y="4049896"/>
          <a:ext cx="5000476" cy="579120"/>
        </p:xfrm>
        <a:graphic>
          <a:graphicData uri="http://schemas.openxmlformats.org/drawingml/2006/table">
            <a:tbl>
              <a:tblPr firstRow="1" firstCol="1" bandRow="1">
                <a:tableStyleId>{5940675A-B579-460E-94D1-54222C63F5DA}</a:tableStyleId>
              </a:tblPr>
              <a:tblGrid>
                <a:gridCol w="833217">
                  <a:extLst>
                    <a:ext uri="{9D8B030D-6E8A-4147-A177-3AD203B41FA5}">
                      <a16:colId xmlns:a16="http://schemas.microsoft.com/office/drawing/2014/main" xmlns="" val="285527530"/>
                    </a:ext>
                  </a:extLst>
                </a:gridCol>
                <a:gridCol w="833217">
                  <a:extLst>
                    <a:ext uri="{9D8B030D-6E8A-4147-A177-3AD203B41FA5}">
                      <a16:colId xmlns:a16="http://schemas.microsoft.com/office/drawing/2014/main" xmlns="" val="2784647171"/>
                    </a:ext>
                  </a:extLst>
                </a:gridCol>
                <a:gridCol w="833217">
                  <a:extLst>
                    <a:ext uri="{9D8B030D-6E8A-4147-A177-3AD203B41FA5}">
                      <a16:colId xmlns:a16="http://schemas.microsoft.com/office/drawing/2014/main" xmlns="" val="3869315803"/>
                    </a:ext>
                  </a:extLst>
                </a:gridCol>
                <a:gridCol w="833217">
                  <a:extLst>
                    <a:ext uri="{9D8B030D-6E8A-4147-A177-3AD203B41FA5}">
                      <a16:colId xmlns:a16="http://schemas.microsoft.com/office/drawing/2014/main" xmlns="" val="1231834925"/>
                    </a:ext>
                  </a:extLst>
                </a:gridCol>
                <a:gridCol w="833804">
                  <a:extLst>
                    <a:ext uri="{9D8B030D-6E8A-4147-A177-3AD203B41FA5}">
                      <a16:colId xmlns:a16="http://schemas.microsoft.com/office/drawing/2014/main" xmlns="" val="2444039323"/>
                    </a:ext>
                  </a:extLst>
                </a:gridCol>
                <a:gridCol w="833804">
                  <a:extLst>
                    <a:ext uri="{9D8B030D-6E8A-4147-A177-3AD203B41FA5}">
                      <a16:colId xmlns:a16="http://schemas.microsoft.com/office/drawing/2014/main" xmlns="" val="35928810"/>
                    </a:ext>
                  </a:extLst>
                </a:gridCol>
              </a:tblGrid>
              <a:tr h="284480">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Bin0</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Bin1</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Bin2</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a:effectLst/>
                          <a:latin typeface="宋体" panose="02010600030101010101" pitchFamily="2" charset="-122"/>
                          <a:ea typeface="宋体" panose="02010600030101010101" pitchFamily="2" charset="-122"/>
                        </a:rPr>
                        <a:t>Bin3</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a:effectLst/>
                          <a:latin typeface="宋体" panose="02010600030101010101" pitchFamily="2" charset="-122"/>
                          <a:ea typeface="宋体" panose="02010600030101010101" pitchFamily="2" charset="-122"/>
                        </a:rPr>
                        <a:t>Bin4</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a:effectLst/>
                          <a:latin typeface="宋体" panose="02010600030101010101" pitchFamily="2" charset="-122"/>
                          <a:ea typeface="宋体" panose="02010600030101010101" pitchFamily="2" charset="-122"/>
                        </a:rPr>
                        <a:t>Bin5</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539471634"/>
                  </a:ext>
                </a:extLst>
              </a:tr>
              <a:tr h="284480">
                <a:tc>
                  <a:txBody>
                    <a:bodyPr/>
                    <a:lstStyle/>
                    <a:p>
                      <a:pPr algn="ctr">
                        <a:spcAft>
                          <a:spcPts val="0"/>
                        </a:spcAft>
                      </a:pPr>
                      <a:r>
                        <a:rPr lang="en-US" sz="1900" kern="100">
                          <a:effectLst/>
                          <a:latin typeface="宋体" panose="02010600030101010101" pitchFamily="2" charset="-122"/>
                          <a:ea typeface="宋体" panose="02010600030101010101" pitchFamily="2" charset="-122"/>
                        </a:rPr>
                        <a:t>16%</a:t>
                      </a:r>
                      <a:endParaRPr lang="zh-CN" sz="1400" kern="10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16%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16%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20%</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16%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tc>
                  <a:txBody>
                    <a:bodyPr/>
                    <a:lstStyle/>
                    <a:p>
                      <a:pPr algn="ctr">
                        <a:spcAft>
                          <a:spcPts val="0"/>
                        </a:spcAft>
                      </a:pPr>
                      <a:r>
                        <a:rPr lang="en-US" sz="1900" kern="100" dirty="0">
                          <a:effectLst/>
                          <a:latin typeface="宋体" panose="02010600030101010101" pitchFamily="2" charset="-122"/>
                          <a:ea typeface="宋体" panose="02010600030101010101" pitchFamily="2" charset="-122"/>
                        </a:rPr>
                        <a:t>16%</a:t>
                      </a:r>
                      <a:endParaRPr lang="zh-CN" sz="14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770990231"/>
                  </a:ext>
                </a:extLst>
              </a:tr>
            </a:tbl>
          </a:graphicData>
        </a:graphic>
      </p:graphicFrame>
      <p:sp>
        <p:nvSpPr>
          <p:cNvPr id="6" name="Rectangle 5">
            <a:extLst>
              <a:ext uri="{FF2B5EF4-FFF2-40B4-BE49-F238E27FC236}">
                <a16:creationId xmlns:a16="http://schemas.microsoft.com/office/drawing/2014/main" xmlns="" id="{87FF8680-9A2E-45F4-A241-25B98F5C058F}"/>
              </a:ext>
            </a:extLst>
          </p:cNvPr>
          <p:cNvSpPr/>
          <p:nvPr/>
        </p:nvSpPr>
        <p:spPr>
          <a:xfrm>
            <a:off x="323653" y="1604798"/>
            <a:ext cx="5138580" cy="1205454"/>
          </a:xfrm>
          <a:prstGeom prst="rect">
            <a:avLst/>
          </a:prstGeom>
        </p:spPr>
        <p:txBody>
          <a:bodyPr wrap="none" lIns="121917" tIns="60958" rIns="121917" bIns="60958">
            <a:spAutoFit/>
          </a:bodyPr>
          <a:lstStyle/>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cs typeface="Times New Roman" panose="02020603050405020304" pitchFamily="18" charset="0"/>
              </a:rPr>
              <a:t>多相流的</a:t>
            </a:r>
            <a:r>
              <a:rPr lang="en-US" altLang="zh-CN" sz="1900" dirty="0">
                <a:latin typeface="宋体" panose="02010600030101010101" pitchFamily="2" charset="-122"/>
                <a:ea typeface="宋体" panose="02010600030101010101" pitchFamily="2" charset="-122"/>
              </a:rPr>
              <a:t>Eulerian</a:t>
            </a:r>
            <a:r>
              <a:rPr lang="zh-CN" altLang="zh-CN" sz="1900" dirty="0">
                <a:latin typeface="宋体" panose="02010600030101010101" pitchFamily="2" charset="-122"/>
                <a:ea typeface="宋体" panose="02010600030101010101" pitchFamily="2" charset="-122"/>
                <a:cs typeface="Times New Roman" panose="02020603050405020304" pitchFamily="18" charset="0"/>
              </a:rPr>
              <a:t>和群体平衡模型（</a:t>
            </a:r>
            <a:r>
              <a:rPr lang="en-US" altLang="zh-CN" sz="1900" dirty="0">
                <a:latin typeface="宋体" panose="02010600030101010101" pitchFamily="2" charset="-122"/>
                <a:ea typeface="宋体" panose="02010600030101010101" pitchFamily="2" charset="-122"/>
              </a:rPr>
              <a:t>PBM</a:t>
            </a:r>
            <a:r>
              <a:rPr lang="zh-CN" altLang="zh-CN" sz="1900" dirty="0">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通过</a:t>
            </a:r>
            <a:r>
              <a:rPr lang="en-US" altLang="zh-CN" sz="1900" dirty="0">
                <a:latin typeface="宋体" panose="02010600030101010101" pitchFamily="2" charset="-122"/>
                <a:ea typeface="宋体" panose="02010600030101010101" pitchFamily="2" charset="-122"/>
              </a:rPr>
              <a:t>TUI</a:t>
            </a:r>
            <a:r>
              <a:rPr lang="zh-CN" altLang="zh-CN" sz="1900" dirty="0">
                <a:latin typeface="宋体" panose="02010600030101010101" pitchFamily="2" charset="-122"/>
                <a:ea typeface="宋体" panose="02010600030101010101" pitchFamily="2" charset="-122"/>
              </a:rPr>
              <a:t>命令激活</a:t>
            </a:r>
            <a:r>
              <a:rPr lang="en-US" altLang="zh-CN" sz="1900" dirty="0">
                <a:latin typeface="宋体" panose="02010600030101010101" pitchFamily="2" charset="-122"/>
                <a:ea typeface="宋体" panose="02010600030101010101" pitchFamily="2" charset="-122"/>
              </a:rPr>
              <a:t>PBM</a:t>
            </a:r>
            <a:r>
              <a:rPr lang="zh-CN" altLang="zh-CN" sz="1900" dirty="0">
                <a:latin typeface="宋体" panose="02010600030101010101" pitchFamily="2" charset="-122"/>
                <a:ea typeface="宋体" panose="02010600030101010101" pitchFamily="2" charset="-122"/>
              </a:rPr>
              <a:t>模型</a:t>
            </a:r>
            <a:endParaRPr lang="en-US" altLang="zh-CN" sz="1900" dirty="0">
              <a:latin typeface="宋体" panose="02010600030101010101" pitchFamily="2" charset="-122"/>
              <a:ea typeface="宋体" panose="02010600030101010101" pitchFamily="2" charset="-122"/>
            </a:endParaRPr>
          </a:p>
          <a:p>
            <a:pPr marL="380990" indent="-380990">
              <a:spcAft>
                <a:spcPts val="800"/>
              </a:spcAft>
              <a:buFont typeface="Arial" panose="020B0604020202020204" pitchFamily="34" charset="0"/>
              <a:buChar char="•"/>
            </a:pPr>
            <a:r>
              <a:rPr lang="en-US" altLang="zh-CN" sz="1900" dirty="0">
                <a:latin typeface="宋体" panose="02010600030101010101" pitchFamily="2" charset="-122"/>
                <a:ea typeface="宋体" panose="02010600030101010101" pitchFamily="2" charset="-122"/>
              </a:rPr>
              <a:t>PBM</a:t>
            </a:r>
            <a:r>
              <a:rPr lang="zh-CN" altLang="zh-CN" sz="1900" dirty="0">
                <a:latin typeface="宋体" panose="02010600030101010101" pitchFamily="2" charset="-122"/>
                <a:ea typeface="宋体" panose="02010600030101010101" pitchFamily="2" charset="-122"/>
              </a:rPr>
              <a:t>模型中选择</a:t>
            </a:r>
            <a:r>
              <a:rPr lang="en-US" altLang="zh-CN" sz="1900" dirty="0">
                <a:latin typeface="宋体" panose="02010600030101010101" pitchFamily="2" charset="-122"/>
                <a:ea typeface="宋体" panose="02010600030101010101" pitchFamily="2" charset="-122"/>
              </a:rPr>
              <a:t>Discrete</a:t>
            </a:r>
            <a:r>
              <a:rPr lang="zh-CN" altLang="zh-CN" sz="1900" dirty="0">
                <a:latin typeface="宋体" panose="02010600030101010101" pitchFamily="2" charset="-122"/>
                <a:ea typeface="宋体" panose="02010600030101010101" pitchFamily="2" charset="-122"/>
              </a:rPr>
              <a:t>模型</a:t>
            </a:r>
            <a:endParaRPr lang="zh-CN" altLang="en-US" sz="1900" dirty="0">
              <a:latin typeface="宋体" panose="02010600030101010101" pitchFamily="2" charset="-122"/>
              <a:ea typeface="宋体" panose="02010600030101010101" pitchFamily="2" charset="-122"/>
            </a:endParaRPr>
          </a:p>
        </p:txBody>
      </p:sp>
      <p:sp>
        <p:nvSpPr>
          <p:cNvPr id="7" name="Rectangle 6">
            <a:extLst>
              <a:ext uri="{FF2B5EF4-FFF2-40B4-BE49-F238E27FC236}">
                <a16:creationId xmlns:a16="http://schemas.microsoft.com/office/drawing/2014/main" xmlns="" id="{E24BB152-4B20-43C5-B233-4E633A59B1AE}"/>
              </a:ext>
            </a:extLst>
          </p:cNvPr>
          <p:cNvSpPr/>
          <p:nvPr/>
        </p:nvSpPr>
        <p:spPr>
          <a:xfrm>
            <a:off x="1775520" y="3429001"/>
            <a:ext cx="3372071"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初始时刻混合液液滴</a:t>
            </a:r>
            <a:r>
              <a:rPr lang="en-US" altLang="zh-CN" sz="1900" dirty="0">
                <a:latin typeface="Times New Roman" panose="02020603050405020304" pitchFamily="18" charset="0"/>
                <a:ea typeface="宋体" panose="02010600030101010101" pitchFamily="2" charset="-122"/>
              </a:rPr>
              <a:t>Bins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分布</a:t>
            </a:r>
            <a:endParaRPr lang="zh-CN" altLang="en-US" sz="1900" dirty="0"/>
          </a:p>
        </p:txBody>
      </p:sp>
    </p:spTree>
    <p:extLst>
      <p:ext uri="{BB962C8B-B14F-4D97-AF65-F5344CB8AC3E}">
        <p14:creationId xmlns:p14="http://schemas.microsoft.com/office/powerpoint/2010/main" val="274291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6. </a:t>
            </a:r>
            <a:r>
              <a:rPr lang="zh-CN" altLang="en-US" sz="2100" dirty="0"/>
              <a:t>宏观成球分析</a:t>
            </a:r>
          </a:p>
        </p:txBody>
      </p:sp>
      <p:pic>
        <p:nvPicPr>
          <p:cNvPr id="6" name="Picture 5">
            <a:extLst>
              <a:ext uri="{FF2B5EF4-FFF2-40B4-BE49-F238E27FC236}">
                <a16:creationId xmlns:a16="http://schemas.microsoft.com/office/drawing/2014/main" xmlns="" id="{E95F7B61-B212-47E7-B5A6-0EF6676E0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248" y="1412776"/>
            <a:ext cx="5760000" cy="4320347"/>
          </a:xfrm>
          <a:prstGeom prst="rect">
            <a:avLst/>
          </a:prstGeom>
          <a:noFill/>
          <a:ln>
            <a:noFill/>
          </a:ln>
        </p:spPr>
      </p:pic>
      <p:sp>
        <p:nvSpPr>
          <p:cNvPr id="2" name="Rectangle 1">
            <a:extLst>
              <a:ext uri="{FF2B5EF4-FFF2-40B4-BE49-F238E27FC236}">
                <a16:creationId xmlns:a16="http://schemas.microsoft.com/office/drawing/2014/main" xmlns="" id="{4E45A0B1-602F-4052-A6A1-EE4390214790}"/>
              </a:ext>
            </a:extLst>
          </p:cNvPr>
          <p:cNvSpPr/>
          <p:nvPr/>
        </p:nvSpPr>
        <p:spPr>
          <a:xfrm>
            <a:off x="2735627" y="5733124"/>
            <a:ext cx="2912010" cy="415494"/>
          </a:xfrm>
          <a:prstGeom prst="rect">
            <a:avLst/>
          </a:prstGeom>
        </p:spPr>
        <p:txBody>
          <a:bodyPr wrap="none" lIns="121917" tIns="60958" rIns="121917" bIns="60958">
            <a:spAutoFit/>
          </a:bodyPr>
          <a:lstStyle/>
          <a:p>
            <a:r>
              <a:rPr lang="en-US" altLang="zh-CN" sz="1900" dirty="0">
                <a:latin typeface="Times New Roman" panose="02020603050405020304" pitchFamily="18" charset="0"/>
                <a:ea typeface="宋体" panose="02010600030101010101" pitchFamily="2" charset="-122"/>
              </a:rPr>
              <a:t>Bin0</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体积分数随时间变化</a:t>
            </a:r>
            <a:endParaRPr lang="zh-CN" altLang="en-US" sz="1900" dirty="0"/>
          </a:p>
        </p:txBody>
      </p:sp>
      <p:pic>
        <p:nvPicPr>
          <p:cNvPr id="8" name="Picture 7">
            <a:extLst>
              <a:ext uri="{FF2B5EF4-FFF2-40B4-BE49-F238E27FC236}">
                <a16:creationId xmlns:a16="http://schemas.microsoft.com/office/drawing/2014/main" xmlns="" id="{EA458CB3-6C74-43F7-B903-8D11FA8BA2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0913" y="1412776"/>
            <a:ext cx="5760000" cy="4320347"/>
          </a:xfrm>
          <a:prstGeom prst="rect">
            <a:avLst/>
          </a:prstGeom>
          <a:noFill/>
          <a:ln>
            <a:noFill/>
          </a:ln>
        </p:spPr>
      </p:pic>
      <p:sp>
        <p:nvSpPr>
          <p:cNvPr id="9" name="Rectangle 8">
            <a:extLst>
              <a:ext uri="{FF2B5EF4-FFF2-40B4-BE49-F238E27FC236}">
                <a16:creationId xmlns:a16="http://schemas.microsoft.com/office/drawing/2014/main" xmlns="" id="{7C592992-DCEA-4618-B78D-1C33AA1AF0F6}"/>
              </a:ext>
            </a:extLst>
          </p:cNvPr>
          <p:cNvSpPr/>
          <p:nvPr/>
        </p:nvSpPr>
        <p:spPr>
          <a:xfrm>
            <a:off x="7827897" y="5733124"/>
            <a:ext cx="2912010" cy="415494"/>
          </a:xfrm>
          <a:prstGeom prst="rect">
            <a:avLst/>
          </a:prstGeom>
        </p:spPr>
        <p:txBody>
          <a:bodyPr wrap="none" lIns="121917" tIns="60958" rIns="121917" bIns="60958">
            <a:spAutoFit/>
          </a:bodyPr>
          <a:lstStyle/>
          <a:p>
            <a:pPr algn="ctr"/>
            <a:r>
              <a:rPr lang="en-US" altLang="zh-CN" sz="1900" kern="100" dirty="0">
                <a:latin typeface="Times New Roman" panose="02020603050405020304" pitchFamily="18" charset="0"/>
                <a:ea typeface="宋体" panose="02010600030101010101" pitchFamily="2" charset="-122"/>
                <a:cs typeface="Times New Roman" panose="02020603050405020304" pitchFamily="18" charset="0"/>
              </a:rPr>
              <a:t>Bin2</a:t>
            </a:r>
            <a:r>
              <a:rPr lang="zh-CN" altLang="zh-CN" sz="1900" kern="100" dirty="0">
                <a:latin typeface="Times New Roman" panose="02020603050405020304" pitchFamily="18" charset="0"/>
                <a:ea typeface="宋体" panose="02010600030101010101" pitchFamily="2" charset="-122"/>
                <a:cs typeface="Times New Roman" panose="02020603050405020304" pitchFamily="18" charset="0"/>
              </a:rPr>
              <a:t>体积分数随时间变化</a:t>
            </a:r>
            <a:endParaRPr lang="zh-CN" altLang="zh-CN" sz="19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63986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6. </a:t>
            </a:r>
            <a:r>
              <a:rPr lang="zh-CN" altLang="en-US" sz="2100" dirty="0"/>
              <a:t>宏观成球分析</a:t>
            </a:r>
          </a:p>
        </p:txBody>
      </p:sp>
      <p:pic>
        <p:nvPicPr>
          <p:cNvPr id="4" name="Picture 3">
            <a:extLst>
              <a:ext uri="{FF2B5EF4-FFF2-40B4-BE49-F238E27FC236}">
                <a16:creationId xmlns:a16="http://schemas.microsoft.com/office/drawing/2014/main" xmlns="" id="{4E856EDF-A909-4635-B1DE-779EB1F96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535" y="1277760"/>
            <a:ext cx="5760000" cy="4320953"/>
          </a:xfrm>
          <a:prstGeom prst="rect">
            <a:avLst/>
          </a:prstGeom>
          <a:noFill/>
          <a:ln>
            <a:noFill/>
          </a:ln>
        </p:spPr>
      </p:pic>
      <p:sp>
        <p:nvSpPr>
          <p:cNvPr id="2" name="Rectangle 1">
            <a:extLst>
              <a:ext uri="{FF2B5EF4-FFF2-40B4-BE49-F238E27FC236}">
                <a16:creationId xmlns:a16="http://schemas.microsoft.com/office/drawing/2014/main" xmlns="" id="{2CA82C4E-1E3F-4AC2-9F64-F4349CBC06CA}"/>
              </a:ext>
            </a:extLst>
          </p:cNvPr>
          <p:cNvSpPr/>
          <p:nvPr/>
        </p:nvSpPr>
        <p:spPr>
          <a:xfrm>
            <a:off x="2211080" y="5808886"/>
            <a:ext cx="3264670"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液滴粒径分布直方图（</a:t>
            </a:r>
            <a:r>
              <a:rPr lang="en-US" altLang="zh-CN" sz="1900" dirty="0">
                <a:latin typeface="Times New Roman" panose="02020603050405020304" pitchFamily="18" charset="0"/>
                <a:ea typeface="宋体" panose="02010600030101010101" pitchFamily="2" charset="-122"/>
              </a:rPr>
              <a:t>60s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pic>
        <p:nvPicPr>
          <p:cNvPr id="6" name="Picture 5">
            <a:extLst>
              <a:ext uri="{FF2B5EF4-FFF2-40B4-BE49-F238E27FC236}">
                <a16:creationId xmlns:a16="http://schemas.microsoft.com/office/drawing/2014/main" xmlns="" id="{8411B572-6A97-45F4-B117-20918F8AAB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3925" y="1220888"/>
            <a:ext cx="5760000" cy="4320347"/>
          </a:xfrm>
          <a:prstGeom prst="rect">
            <a:avLst/>
          </a:prstGeom>
          <a:noFill/>
          <a:ln>
            <a:noFill/>
          </a:ln>
        </p:spPr>
      </p:pic>
      <p:sp>
        <p:nvSpPr>
          <p:cNvPr id="7" name="Rectangle 6">
            <a:extLst>
              <a:ext uri="{FF2B5EF4-FFF2-40B4-BE49-F238E27FC236}">
                <a16:creationId xmlns:a16="http://schemas.microsoft.com/office/drawing/2014/main" xmlns="" id="{04C5B22D-1C3E-470B-9C40-7191EE6AE6EE}"/>
              </a:ext>
            </a:extLst>
          </p:cNvPr>
          <p:cNvSpPr/>
          <p:nvPr/>
        </p:nvSpPr>
        <p:spPr>
          <a:xfrm>
            <a:off x="7152117" y="5803932"/>
            <a:ext cx="3386498"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液滴粒径分布直方图（</a:t>
            </a:r>
            <a:r>
              <a:rPr lang="en-US" altLang="zh-CN" sz="1900" dirty="0">
                <a:latin typeface="Times New Roman" panose="02020603050405020304" pitchFamily="18" charset="0"/>
                <a:ea typeface="宋体" panose="02010600030101010101" pitchFamily="2" charset="-122"/>
              </a:rPr>
              <a:t>180s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3329540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223189" y="729829"/>
            <a:ext cx="2184787" cy="451405"/>
          </a:xfrm>
          <a:prstGeom prst="rect">
            <a:avLst/>
          </a:prstGeom>
        </p:spPr>
        <p:txBody>
          <a:bodyPr wrap="none" lIns="121917" tIns="60958" rIns="121917" bIns="60958">
            <a:spAutoFit/>
          </a:bodyPr>
          <a:lstStyle/>
          <a:p>
            <a:pPr algn="ctr"/>
            <a:r>
              <a:rPr lang="en-US" altLang="zh-CN" sz="2100" dirty="0"/>
              <a:t>6. </a:t>
            </a:r>
            <a:r>
              <a:rPr lang="zh-CN" altLang="en-US" sz="2100" dirty="0"/>
              <a:t>宏观成球分析</a:t>
            </a:r>
          </a:p>
        </p:txBody>
      </p:sp>
      <p:graphicFrame>
        <p:nvGraphicFramePr>
          <p:cNvPr id="2" name="Table 1">
            <a:extLst>
              <a:ext uri="{FF2B5EF4-FFF2-40B4-BE49-F238E27FC236}">
                <a16:creationId xmlns:a16="http://schemas.microsoft.com/office/drawing/2014/main" xmlns="" id="{9E0D0143-4911-4EAD-8E63-11383528F59E}"/>
              </a:ext>
            </a:extLst>
          </p:cNvPr>
          <p:cNvGraphicFramePr>
            <a:graphicFrameLocks noGrp="1"/>
          </p:cNvGraphicFramePr>
          <p:nvPr>
            <p:extLst>
              <p:ext uri="{D42A27DB-BD31-4B8C-83A1-F6EECF244321}">
                <p14:modId xmlns:p14="http://schemas.microsoft.com/office/powerpoint/2010/main" val="3939193399"/>
              </p:ext>
            </p:extLst>
          </p:nvPr>
        </p:nvGraphicFramePr>
        <p:xfrm>
          <a:off x="382576" y="1783691"/>
          <a:ext cx="5472608" cy="2682240"/>
        </p:xfrm>
        <a:graphic>
          <a:graphicData uri="http://schemas.openxmlformats.org/drawingml/2006/table">
            <a:tbl>
              <a:tblPr firstRow="1" firstCol="1" bandRow="1">
                <a:tableStyleId>{5940675A-B579-460E-94D1-54222C63F5DA}</a:tableStyleId>
              </a:tblPr>
              <a:tblGrid>
                <a:gridCol w="3264363">
                  <a:extLst>
                    <a:ext uri="{9D8B030D-6E8A-4147-A177-3AD203B41FA5}">
                      <a16:colId xmlns:a16="http://schemas.microsoft.com/office/drawing/2014/main" xmlns="" val="3967421210"/>
                    </a:ext>
                  </a:extLst>
                </a:gridCol>
                <a:gridCol w="2208245">
                  <a:extLst>
                    <a:ext uri="{9D8B030D-6E8A-4147-A177-3AD203B41FA5}">
                      <a16:colId xmlns:a16="http://schemas.microsoft.com/office/drawing/2014/main" xmlns="" val="3016241466"/>
                    </a:ext>
                  </a:extLst>
                </a:gridCol>
              </a:tblGrid>
              <a:tr h="243840">
                <a:tc>
                  <a:txBody>
                    <a:bodyPr/>
                    <a:lstStyle/>
                    <a:p>
                      <a:pPr algn="ctr">
                        <a:spcBef>
                          <a:spcPts val="240"/>
                        </a:spcBef>
                        <a:spcAft>
                          <a:spcPts val="240"/>
                        </a:spcAft>
                      </a:pPr>
                      <a:r>
                        <a:rPr lang="zh-CN" sz="1600" kern="100" dirty="0">
                          <a:effectLst/>
                        </a:rPr>
                        <a:t>粒径（</a:t>
                      </a:r>
                      <a:r>
                        <a:rPr lang="en-US" sz="1600" kern="100" dirty="0">
                          <a:effectLst/>
                        </a:rPr>
                        <a:t>m</a:t>
                      </a:r>
                      <a:r>
                        <a:rPr lang="zh-CN" sz="1600" kern="10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zh-CN" sz="1600" kern="100" dirty="0">
                          <a:effectLst/>
                        </a:rPr>
                        <a:t>含量（百分比）</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4016179668"/>
                  </a:ext>
                </a:extLst>
              </a:tr>
              <a:tr h="243840">
                <a:tc>
                  <a:txBody>
                    <a:bodyPr/>
                    <a:lstStyle/>
                    <a:p>
                      <a:pPr algn="ctr">
                        <a:spcBef>
                          <a:spcPts val="240"/>
                        </a:spcBef>
                        <a:spcAft>
                          <a:spcPts val="240"/>
                        </a:spcAft>
                      </a:pPr>
                      <a:r>
                        <a:rPr lang="en-US" sz="1600" kern="0" dirty="0">
                          <a:effectLst/>
                        </a:rPr>
                        <a:t>0.0020 ~ 0.0037157623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29.708298 %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686500523"/>
                  </a:ext>
                </a:extLst>
              </a:tr>
              <a:tr h="243840">
                <a:tc>
                  <a:txBody>
                    <a:bodyPr/>
                    <a:lstStyle/>
                    <a:p>
                      <a:pPr algn="ctr">
                        <a:spcBef>
                          <a:spcPts val="240"/>
                        </a:spcBef>
                        <a:spcAft>
                          <a:spcPts val="240"/>
                        </a:spcAft>
                      </a:pPr>
                      <a:r>
                        <a:rPr lang="en-US" sz="1600" kern="0" dirty="0">
                          <a:effectLst/>
                        </a:rPr>
                        <a:t>0.0037157623 ~ 0.0054315245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3.8276086 %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900975094"/>
                  </a:ext>
                </a:extLst>
              </a:tr>
              <a:tr h="243840">
                <a:tc>
                  <a:txBody>
                    <a:bodyPr/>
                    <a:lstStyle/>
                    <a:p>
                      <a:pPr algn="ctr">
                        <a:spcBef>
                          <a:spcPts val="240"/>
                        </a:spcBef>
                        <a:spcAft>
                          <a:spcPts val="240"/>
                        </a:spcAft>
                      </a:pPr>
                      <a:r>
                        <a:rPr lang="en-US" sz="1600" kern="0">
                          <a:effectLst/>
                        </a:rPr>
                        <a:t>0.0054315245 ~ 0.0071472867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1.4088014 %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202074467"/>
                  </a:ext>
                </a:extLst>
              </a:tr>
              <a:tr h="243840">
                <a:tc>
                  <a:txBody>
                    <a:bodyPr/>
                    <a:lstStyle/>
                    <a:p>
                      <a:pPr algn="ctr">
                        <a:spcBef>
                          <a:spcPts val="240"/>
                        </a:spcBef>
                        <a:spcAft>
                          <a:spcPts val="240"/>
                        </a:spcAft>
                      </a:pPr>
                      <a:r>
                        <a:rPr lang="en-US" sz="1600" kern="0">
                          <a:effectLst/>
                        </a:rPr>
                        <a:t>0.0071472867 ~ 0.0088630489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7.0404229 %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962134948"/>
                  </a:ext>
                </a:extLst>
              </a:tr>
              <a:tr h="243840">
                <a:tc>
                  <a:txBody>
                    <a:bodyPr/>
                    <a:lstStyle/>
                    <a:p>
                      <a:pPr algn="ctr">
                        <a:spcBef>
                          <a:spcPts val="240"/>
                        </a:spcBef>
                        <a:spcAft>
                          <a:spcPts val="240"/>
                        </a:spcAft>
                      </a:pPr>
                      <a:r>
                        <a:rPr lang="en-US" sz="1600" kern="0">
                          <a:effectLst/>
                        </a:rPr>
                        <a:t>0.0088630489 ~ 0.010578811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13.902105 %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310480771"/>
                  </a:ext>
                </a:extLst>
              </a:tr>
              <a:tr h="243840">
                <a:tc>
                  <a:txBody>
                    <a:bodyPr/>
                    <a:lstStyle/>
                    <a:p>
                      <a:pPr algn="ctr">
                        <a:spcBef>
                          <a:spcPts val="240"/>
                        </a:spcBef>
                        <a:spcAft>
                          <a:spcPts val="240"/>
                        </a:spcAft>
                      </a:pPr>
                      <a:r>
                        <a:rPr lang="en-US" sz="1600" kern="0">
                          <a:effectLst/>
                        </a:rPr>
                        <a:t>0.010578811 ~ 0.012294573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21.399992 %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500094190"/>
                  </a:ext>
                </a:extLst>
              </a:tr>
              <a:tr h="243840">
                <a:tc>
                  <a:txBody>
                    <a:bodyPr/>
                    <a:lstStyle/>
                    <a:p>
                      <a:pPr algn="ctr">
                        <a:spcBef>
                          <a:spcPts val="240"/>
                        </a:spcBef>
                        <a:spcAft>
                          <a:spcPts val="240"/>
                        </a:spcAft>
                      </a:pPr>
                      <a:r>
                        <a:rPr lang="en-US" sz="1600" kern="0">
                          <a:effectLst/>
                        </a:rPr>
                        <a:t>0.012294573 ~ 0.014010335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13.081781 %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962699484"/>
                  </a:ext>
                </a:extLst>
              </a:tr>
              <a:tr h="243840">
                <a:tc>
                  <a:txBody>
                    <a:bodyPr/>
                    <a:lstStyle/>
                    <a:p>
                      <a:pPr algn="ctr">
                        <a:spcBef>
                          <a:spcPts val="240"/>
                        </a:spcBef>
                        <a:spcAft>
                          <a:spcPts val="240"/>
                        </a:spcAft>
                      </a:pPr>
                      <a:r>
                        <a:rPr lang="en-US" sz="1600" kern="0">
                          <a:effectLst/>
                        </a:rPr>
                        <a:t>0.014010335 ~ 0.015726098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4.6604766 %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430967511"/>
                  </a:ext>
                </a:extLst>
              </a:tr>
              <a:tr h="243840">
                <a:tc>
                  <a:txBody>
                    <a:bodyPr/>
                    <a:lstStyle/>
                    <a:p>
                      <a:pPr algn="ctr">
                        <a:spcBef>
                          <a:spcPts val="240"/>
                        </a:spcBef>
                        <a:spcAft>
                          <a:spcPts val="240"/>
                        </a:spcAft>
                      </a:pPr>
                      <a:r>
                        <a:rPr lang="en-US" sz="1600" kern="0">
                          <a:effectLst/>
                        </a:rPr>
                        <a:t>0.015726098 ~ 0.01744186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3.3739172 %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403338056"/>
                  </a:ext>
                </a:extLst>
              </a:tr>
              <a:tr h="243840">
                <a:tc>
                  <a:txBody>
                    <a:bodyPr/>
                    <a:lstStyle/>
                    <a:p>
                      <a:pPr algn="ctr">
                        <a:spcBef>
                          <a:spcPts val="240"/>
                        </a:spcBef>
                        <a:spcAft>
                          <a:spcPts val="240"/>
                        </a:spcAft>
                      </a:pPr>
                      <a:r>
                        <a:rPr lang="en-US" sz="1600" kern="0">
                          <a:effectLst/>
                        </a:rPr>
                        <a:t>0.01744186 ~ 0.019157622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1.5965976 %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4220741406"/>
                  </a:ext>
                </a:extLst>
              </a:tr>
            </a:tbl>
          </a:graphicData>
        </a:graphic>
      </p:graphicFrame>
      <p:sp>
        <p:nvSpPr>
          <p:cNvPr id="6" name="Rectangle 5">
            <a:extLst>
              <a:ext uri="{FF2B5EF4-FFF2-40B4-BE49-F238E27FC236}">
                <a16:creationId xmlns:a16="http://schemas.microsoft.com/office/drawing/2014/main" xmlns="" id="{626431AA-665C-4CE1-8058-D1A90D174ACE}"/>
              </a:ext>
            </a:extLst>
          </p:cNvPr>
          <p:cNvSpPr/>
          <p:nvPr/>
        </p:nvSpPr>
        <p:spPr>
          <a:xfrm>
            <a:off x="1871531" y="4889458"/>
            <a:ext cx="2533701"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液滴粒径分布（</a:t>
            </a:r>
            <a:r>
              <a:rPr lang="en-US" altLang="zh-CN" sz="1900" dirty="0">
                <a:latin typeface="Times New Roman" panose="02020603050405020304" pitchFamily="18" charset="0"/>
                <a:ea typeface="宋体" panose="02010600030101010101" pitchFamily="2" charset="-122"/>
              </a:rPr>
              <a:t>60s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graphicFrame>
        <p:nvGraphicFramePr>
          <p:cNvPr id="4" name="Table 3">
            <a:extLst>
              <a:ext uri="{FF2B5EF4-FFF2-40B4-BE49-F238E27FC236}">
                <a16:creationId xmlns:a16="http://schemas.microsoft.com/office/drawing/2014/main" xmlns="" id="{34C7AB9B-1573-4117-B560-54AB53D34C19}"/>
              </a:ext>
            </a:extLst>
          </p:cNvPr>
          <p:cNvGraphicFramePr>
            <a:graphicFrameLocks noGrp="1"/>
          </p:cNvGraphicFramePr>
          <p:nvPr>
            <p:extLst>
              <p:ext uri="{D42A27DB-BD31-4B8C-83A1-F6EECF244321}">
                <p14:modId xmlns:p14="http://schemas.microsoft.com/office/powerpoint/2010/main" val="2849541467"/>
              </p:ext>
            </p:extLst>
          </p:nvPr>
        </p:nvGraphicFramePr>
        <p:xfrm>
          <a:off x="6096000" y="1783691"/>
          <a:ext cx="5911904" cy="2682240"/>
        </p:xfrm>
        <a:graphic>
          <a:graphicData uri="http://schemas.openxmlformats.org/drawingml/2006/table">
            <a:tbl>
              <a:tblPr firstRow="1" firstCol="1" bandRow="1">
                <a:tableStyleId>{5940675A-B579-460E-94D1-54222C63F5DA}</a:tableStyleId>
              </a:tblPr>
              <a:tblGrid>
                <a:gridCol w="3744416">
                  <a:extLst>
                    <a:ext uri="{9D8B030D-6E8A-4147-A177-3AD203B41FA5}">
                      <a16:colId xmlns:a16="http://schemas.microsoft.com/office/drawing/2014/main" xmlns="" val="2794738774"/>
                    </a:ext>
                  </a:extLst>
                </a:gridCol>
                <a:gridCol w="2167488">
                  <a:extLst>
                    <a:ext uri="{9D8B030D-6E8A-4147-A177-3AD203B41FA5}">
                      <a16:colId xmlns:a16="http://schemas.microsoft.com/office/drawing/2014/main" xmlns="" val="2131725042"/>
                    </a:ext>
                  </a:extLst>
                </a:gridCol>
              </a:tblGrid>
              <a:tr h="243840">
                <a:tc>
                  <a:txBody>
                    <a:bodyPr/>
                    <a:lstStyle/>
                    <a:p>
                      <a:pPr algn="ctr">
                        <a:spcBef>
                          <a:spcPts val="240"/>
                        </a:spcBef>
                        <a:spcAft>
                          <a:spcPts val="240"/>
                        </a:spcAft>
                      </a:pPr>
                      <a:r>
                        <a:rPr lang="zh-CN" sz="1600" kern="100">
                          <a:effectLst/>
                        </a:rPr>
                        <a:t>粒径（</a:t>
                      </a:r>
                      <a:r>
                        <a:rPr lang="en-US" sz="1600" kern="100">
                          <a:effectLst/>
                        </a:rPr>
                        <a:t>m</a:t>
                      </a:r>
                      <a:r>
                        <a:rPr lang="zh-CN" sz="1600" kern="100">
                          <a:effectLst/>
                        </a:rPr>
                        <a:t>）</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zh-CN" sz="1600" kern="100">
                          <a:effectLst/>
                        </a:rPr>
                        <a:t>含量（百分比）</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432139572"/>
                  </a:ext>
                </a:extLst>
              </a:tr>
              <a:tr h="243840">
                <a:tc>
                  <a:txBody>
                    <a:bodyPr/>
                    <a:lstStyle/>
                    <a:p>
                      <a:pPr algn="ctr">
                        <a:spcBef>
                          <a:spcPts val="240"/>
                        </a:spcBef>
                        <a:spcAft>
                          <a:spcPts val="240"/>
                        </a:spcAft>
                      </a:pPr>
                      <a:r>
                        <a:rPr lang="en-US" sz="1600" kern="0">
                          <a:effectLst/>
                        </a:rPr>
                        <a:t>0.0020000001 ~</a:t>
                      </a:r>
                      <a:r>
                        <a:rPr lang="en-US" sz="1600" kern="100">
                          <a:effectLst/>
                        </a:rPr>
                        <a:t> </a:t>
                      </a:r>
                      <a:r>
                        <a:rPr lang="en-US" sz="1600" kern="0">
                          <a:effectLst/>
                        </a:rPr>
                        <a:t>0.0037245478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31.008629 %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189049445"/>
                  </a:ext>
                </a:extLst>
              </a:tr>
              <a:tr h="243840">
                <a:tc>
                  <a:txBody>
                    <a:bodyPr/>
                    <a:lstStyle/>
                    <a:p>
                      <a:pPr algn="ctr">
                        <a:spcBef>
                          <a:spcPts val="240"/>
                        </a:spcBef>
                        <a:spcAft>
                          <a:spcPts val="240"/>
                        </a:spcAft>
                      </a:pPr>
                      <a:r>
                        <a:rPr lang="en-US" sz="1600" kern="0">
                          <a:effectLst/>
                        </a:rPr>
                        <a:t>0.0037245478 ~ 0.0054490956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5.2728185 %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79359641"/>
                  </a:ext>
                </a:extLst>
              </a:tr>
              <a:tr h="243840">
                <a:tc>
                  <a:txBody>
                    <a:bodyPr/>
                    <a:lstStyle/>
                    <a:p>
                      <a:pPr algn="ctr">
                        <a:spcBef>
                          <a:spcPts val="240"/>
                        </a:spcBef>
                        <a:spcAft>
                          <a:spcPts val="240"/>
                        </a:spcAft>
                      </a:pPr>
                      <a:r>
                        <a:rPr lang="en-US" sz="1600" kern="0">
                          <a:effectLst/>
                        </a:rPr>
                        <a:t>0.0054490956 ~ 0.0071736433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40.171403 %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616460968"/>
                  </a:ext>
                </a:extLst>
              </a:tr>
              <a:tr h="243840">
                <a:tc>
                  <a:txBody>
                    <a:bodyPr/>
                    <a:lstStyle/>
                    <a:p>
                      <a:pPr algn="ctr">
                        <a:spcBef>
                          <a:spcPts val="240"/>
                        </a:spcBef>
                        <a:spcAft>
                          <a:spcPts val="240"/>
                        </a:spcAft>
                      </a:pPr>
                      <a:r>
                        <a:rPr lang="en-US" sz="1600" kern="0">
                          <a:effectLst/>
                        </a:rPr>
                        <a:t>0.0071736433 ~ 0.008898191</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14.158662 %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268542860"/>
                  </a:ext>
                </a:extLst>
              </a:tr>
              <a:tr h="243840">
                <a:tc>
                  <a:txBody>
                    <a:bodyPr/>
                    <a:lstStyle/>
                    <a:p>
                      <a:pPr algn="ctr">
                        <a:spcBef>
                          <a:spcPts val="240"/>
                        </a:spcBef>
                        <a:spcAft>
                          <a:spcPts val="240"/>
                        </a:spcAft>
                      </a:pPr>
                      <a:r>
                        <a:rPr lang="en-US" sz="1600" kern="0">
                          <a:effectLst/>
                        </a:rPr>
                        <a:t>0.008898191 ~ 0.010622739</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1.412763 %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074842672"/>
                  </a:ext>
                </a:extLst>
              </a:tr>
              <a:tr h="243840">
                <a:tc>
                  <a:txBody>
                    <a:bodyPr/>
                    <a:lstStyle/>
                    <a:p>
                      <a:pPr algn="ctr">
                        <a:spcBef>
                          <a:spcPts val="240"/>
                        </a:spcBef>
                        <a:spcAft>
                          <a:spcPts val="240"/>
                        </a:spcAft>
                      </a:pPr>
                      <a:r>
                        <a:rPr lang="en-US" sz="1600" kern="0">
                          <a:effectLst/>
                        </a:rPr>
                        <a:t>0.010622739 ~ 0.012347286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2.7196017 %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183124989"/>
                  </a:ext>
                </a:extLst>
              </a:tr>
              <a:tr h="243840">
                <a:tc>
                  <a:txBody>
                    <a:bodyPr/>
                    <a:lstStyle/>
                    <a:p>
                      <a:pPr algn="ctr">
                        <a:spcBef>
                          <a:spcPts val="240"/>
                        </a:spcBef>
                        <a:spcAft>
                          <a:spcPts val="240"/>
                        </a:spcAft>
                      </a:pPr>
                      <a:r>
                        <a:rPr lang="en-US" sz="1600" kern="0">
                          <a:effectLst/>
                        </a:rPr>
                        <a:t>0.012347286 ~ 0.014071834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1.8078801 %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884579693"/>
                  </a:ext>
                </a:extLst>
              </a:tr>
              <a:tr h="243840">
                <a:tc>
                  <a:txBody>
                    <a:bodyPr/>
                    <a:lstStyle/>
                    <a:p>
                      <a:pPr algn="ctr">
                        <a:spcBef>
                          <a:spcPts val="240"/>
                        </a:spcBef>
                        <a:spcAft>
                          <a:spcPts val="240"/>
                        </a:spcAft>
                      </a:pPr>
                      <a:r>
                        <a:rPr lang="en-US" sz="1600" kern="0">
                          <a:effectLst/>
                        </a:rPr>
                        <a:t>0.014071834 ~ 0.015796382</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1.8502309 %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1574966083"/>
                  </a:ext>
                </a:extLst>
              </a:tr>
              <a:tr h="243840">
                <a:tc>
                  <a:txBody>
                    <a:bodyPr/>
                    <a:lstStyle/>
                    <a:p>
                      <a:pPr algn="ctr">
                        <a:spcBef>
                          <a:spcPts val="240"/>
                        </a:spcBef>
                        <a:spcAft>
                          <a:spcPts val="240"/>
                        </a:spcAft>
                      </a:pPr>
                      <a:r>
                        <a:rPr lang="en-US" sz="1600" kern="0">
                          <a:effectLst/>
                        </a:rPr>
                        <a:t>0.015796382 ~ 0.01752093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a:effectLst/>
                        </a:rPr>
                        <a:t>0.91172165 %</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335009985"/>
                  </a:ext>
                </a:extLst>
              </a:tr>
              <a:tr h="243840">
                <a:tc>
                  <a:txBody>
                    <a:bodyPr/>
                    <a:lstStyle/>
                    <a:p>
                      <a:pPr algn="ctr">
                        <a:spcBef>
                          <a:spcPts val="240"/>
                        </a:spcBef>
                        <a:spcAft>
                          <a:spcPts val="240"/>
                        </a:spcAft>
                      </a:pPr>
                      <a:r>
                        <a:rPr lang="en-US" sz="1600" kern="0">
                          <a:effectLst/>
                        </a:rPr>
                        <a:t>0.01752093 ~ 0.019245477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tc>
                  <a:txBody>
                    <a:bodyPr/>
                    <a:lstStyle/>
                    <a:p>
                      <a:pPr algn="ctr">
                        <a:spcBef>
                          <a:spcPts val="240"/>
                        </a:spcBef>
                        <a:spcAft>
                          <a:spcPts val="240"/>
                        </a:spcAft>
                      </a:pPr>
                      <a:r>
                        <a:rPr lang="en-US" sz="1600" kern="0" dirty="0">
                          <a:effectLst/>
                        </a:rPr>
                        <a:t>0.68619646 %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0" marB="0"/>
                </a:tc>
                <a:extLst>
                  <a:ext uri="{0D108BD9-81ED-4DB2-BD59-A6C34878D82A}">
                    <a16:rowId xmlns:a16="http://schemas.microsoft.com/office/drawing/2014/main" xmlns="" val="2618002506"/>
                  </a:ext>
                </a:extLst>
              </a:tr>
            </a:tbl>
          </a:graphicData>
        </a:graphic>
      </p:graphicFrame>
      <p:sp>
        <p:nvSpPr>
          <p:cNvPr id="7" name="Rectangle 6">
            <a:extLst>
              <a:ext uri="{FF2B5EF4-FFF2-40B4-BE49-F238E27FC236}">
                <a16:creationId xmlns:a16="http://schemas.microsoft.com/office/drawing/2014/main" xmlns="" id="{713EEFCE-3EDD-4586-B343-F5531E2E4177}"/>
              </a:ext>
            </a:extLst>
          </p:cNvPr>
          <p:cNvSpPr/>
          <p:nvPr/>
        </p:nvSpPr>
        <p:spPr>
          <a:xfrm>
            <a:off x="7825773" y="4864409"/>
            <a:ext cx="2655529"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液滴粒径分布（</a:t>
            </a:r>
            <a:r>
              <a:rPr lang="en-US" altLang="zh-CN" sz="1900" dirty="0">
                <a:latin typeface="Times New Roman" panose="02020603050405020304" pitchFamily="18" charset="0"/>
                <a:ea typeface="宋体" panose="02010600030101010101" pitchFamily="2" charset="-122"/>
              </a:rPr>
              <a:t>180s</a:t>
            </a:r>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900" dirty="0"/>
          </a:p>
        </p:txBody>
      </p:sp>
    </p:spTree>
    <p:extLst>
      <p:ext uri="{BB962C8B-B14F-4D97-AF65-F5344CB8AC3E}">
        <p14:creationId xmlns:p14="http://schemas.microsoft.com/office/powerpoint/2010/main" val="2557555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47997" y="836712"/>
            <a:ext cx="3249009" cy="451405"/>
          </a:xfrm>
          <a:prstGeom prst="rect">
            <a:avLst/>
          </a:prstGeom>
        </p:spPr>
        <p:txBody>
          <a:bodyPr wrap="none" lIns="121917" tIns="60958" rIns="121917" bIns="60958">
            <a:spAutoFit/>
          </a:bodyPr>
          <a:lstStyle/>
          <a:p>
            <a:pPr algn="ctr"/>
            <a:r>
              <a:rPr lang="en-US" altLang="zh-CN" sz="2100" dirty="0"/>
              <a:t>7. </a:t>
            </a:r>
            <a:r>
              <a:rPr lang="zh-CN" altLang="en-US" sz="2100" dirty="0"/>
              <a:t>乙酸乙酯挥发过程分析</a:t>
            </a:r>
          </a:p>
        </p:txBody>
      </p:sp>
      <p:sp>
        <p:nvSpPr>
          <p:cNvPr id="2" name="Rectangle 1">
            <a:extLst>
              <a:ext uri="{FF2B5EF4-FFF2-40B4-BE49-F238E27FC236}">
                <a16:creationId xmlns:a16="http://schemas.microsoft.com/office/drawing/2014/main" xmlns="" id="{61163276-5F58-41C0-973F-E7A8F67D2617}"/>
              </a:ext>
            </a:extLst>
          </p:cNvPr>
          <p:cNvSpPr/>
          <p:nvPr/>
        </p:nvSpPr>
        <p:spPr>
          <a:xfrm>
            <a:off x="175880" y="1568295"/>
            <a:ext cx="5344057" cy="3662537"/>
          </a:xfrm>
          <a:prstGeom prst="rect">
            <a:avLst/>
          </a:prstGeom>
        </p:spPr>
        <p:txBody>
          <a:bodyPr wrap="square" lIns="121917" tIns="60958" rIns="121917" bIns="60958">
            <a:spAutoFit/>
          </a:bodyPr>
          <a:lstStyle/>
          <a:p>
            <a:pPr marL="380990" indent="-380990">
              <a:spcAft>
                <a:spcPts val="800"/>
              </a:spcAft>
              <a:buFont typeface="Arial" panose="020B0604020202020204" pitchFamily="34" charset="0"/>
              <a:buChar char="•"/>
            </a:pP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乙酸乙酯的蒸发过程可以通过蒸发</a:t>
            </a:r>
            <a:r>
              <a:rPr lang="en-US" altLang="zh-CN" sz="1900" dirty="0">
                <a:solidFill>
                  <a:srgbClr val="000000"/>
                </a:solidFill>
                <a:latin typeface="宋体" panose="02010600030101010101" pitchFamily="2" charset="-122"/>
                <a:ea typeface="宋体" panose="02010600030101010101" pitchFamily="2" charset="-122"/>
              </a:rPr>
              <a:t>-</a:t>
            </a: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冷凝模型（</a:t>
            </a:r>
            <a:r>
              <a:rPr lang="en-US" altLang="zh-CN" sz="1900" dirty="0">
                <a:solidFill>
                  <a:srgbClr val="000000"/>
                </a:solidFill>
                <a:latin typeface="宋体" panose="02010600030101010101" pitchFamily="2" charset="-122"/>
                <a:ea typeface="宋体" panose="02010600030101010101" pitchFamily="2" charset="-122"/>
              </a:rPr>
              <a:t>Evaporation-Condensation</a:t>
            </a: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）来模拟</a:t>
            </a:r>
            <a:r>
              <a:rPr lang="zh-CN" altLang="en-US"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环境温度大于饱和温度，液体进行受热蒸发或沸腾，液相向气相转变。</a:t>
            </a:r>
            <a:endPar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endPar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endParaRPr lang="en-US" altLang="zh-CN" sz="19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endParaRPr lang="zh-CN" altLang="zh-CN" sz="1900" kern="100" dirty="0">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smtClean="0">
                <a:latin typeface="宋体" panose="02010600030101010101" pitchFamily="2" charset="-122"/>
                <a:ea typeface="宋体" panose="02010600030101010101" pitchFamily="2" charset="-122"/>
              </a:rPr>
              <a:t>环境温度</a:t>
            </a:r>
            <a:r>
              <a:rPr lang="zh-CN" altLang="zh-CN" sz="1900" dirty="0">
                <a:latin typeface="宋体" panose="02010600030101010101" pitchFamily="2" charset="-122"/>
                <a:ea typeface="宋体" panose="02010600030101010101" pitchFamily="2" charset="-122"/>
              </a:rPr>
              <a:t>小于饱和温度，此时蒸汽进行低温冷凝，气相向液相转变。</a:t>
            </a:r>
          </a:p>
          <a:p>
            <a:pPr marL="380990" indent="-380990">
              <a:buFont typeface="Arial" panose="020B0604020202020204" pitchFamily="34" charset="0"/>
              <a:buChar char="•"/>
            </a:pPr>
            <a:endParaRPr lang="zh-CN" altLang="en-US" sz="1900" dirty="0"/>
          </a:p>
        </p:txBody>
      </p:sp>
      <p:pic>
        <p:nvPicPr>
          <p:cNvPr id="6" name="Picture 5">
            <a:extLst>
              <a:ext uri="{FF2B5EF4-FFF2-40B4-BE49-F238E27FC236}">
                <a16:creationId xmlns:a16="http://schemas.microsoft.com/office/drawing/2014/main" xmlns="" id="{D248563D-ADBF-4197-BBA4-4AE68879ADA4}"/>
              </a:ext>
            </a:extLst>
          </p:cNvPr>
          <p:cNvPicPr/>
          <p:nvPr/>
        </p:nvPicPr>
        <p:blipFill>
          <a:blip r:embed="rId3"/>
          <a:stretch>
            <a:fillRect/>
          </a:stretch>
        </p:blipFill>
        <p:spPr>
          <a:xfrm>
            <a:off x="1508057" y="2946400"/>
            <a:ext cx="2679700" cy="965200"/>
          </a:xfrm>
          <a:prstGeom prst="rect">
            <a:avLst/>
          </a:prstGeom>
        </p:spPr>
      </p:pic>
      <p:pic>
        <p:nvPicPr>
          <p:cNvPr id="7" name="Picture 6">
            <a:extLst>
              <a:ext uri="{FF2B5EF4-FFF2-40B4-BE49-F238E27FC236}">
                <a16:creationId xmlns:a16="http://schemas.microsoft.com/office/drawing/2014/main" xmlns="" id="{880371AF-F119-4FE5-BDBE-265926C12B4A}"/>
              </a:ext>
            </a:extLst>
          </p:cNvPr>
          <p:cNvPicPr/>
          <p:nvPr/>
        </p:nvPicPr>
        <p:blipFill>
          <a:blip r:embed="rId4"/>
          <a:stretch>
            <a:fillRect/>
          </a:stretch>
        </p:blipFill>
        <p:spPr>
          <a:xfrm>
            <a:off x="1508056" y="4889655"/>
            <a:ext cx="2768600" cy="800100"/>
          </a:xfrm>
          <a:prstGeom prst="rect">
            <a:avLst/>
          </a:prstGeom>
        </p:spPr>
      </p:pic>
      <p:pic>
        <p:nvPicPr>
          <p:cNvPr id="8" name="图片 5">
            <a:extLst>
              <a:ext uri="{FF2B5EF4-FFF2-40B4-BE49-F238E27FC236}">
                <a16:creationId xmlns:a16="http://schemas.microsoft.com/office/drawing/2014/main" xmlns="" id="{08D42DB4-054C-47E1-92CC-61B5C49655A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1904" y="1568295"/>
            <a:ext cx="6934200" cy="2743200"/>
          </a:xfrm>
          <a:prstGeom prst="rect">
            <a:avLst/>
          </a:prstGeom>
          <a:noFill/>
        </p:spPr>
      </p:pic>
      <p:sp>
        <p:nvSpPr>
          <p:cNvPr id="9" name="Rectangle 8">
            <a:extLst>
              <a:ext uri="{FF2B5EF4-FFF2-40B4-BE49-F238E27FC236}">
                <a16:creationId xmlns:a16="http://schemas.microsoft.com/office/drawing/2014/main" xmlns="" id="{2B9B30EE-CF89-4444-A40A-A421E2B52670}"/>
              </a:ext>
            </a:extLst>
          </p:cNvPr>
          <p:cNvSpPr/>
          <p:nvPr/>
        </p:nvSpPr>
        <p:spPr>
          <a:xfrm>
            <a:off x="8081876" y="5084520"/>
            <a:ext cx="2047990" cy="415494"/>
          </a:xfrm>
          <a:prstGeom prst="rect">
            <a:avLst/>
          </a:prstGeom>
        </p:spPr>
        <p:txBody>
          <a:bodyPr wrap="none" lIns="121917" tIns="60958" rIns="121917" bIns="60958">
            <a:spAutoFit/>
          </a:bodyPr>
          <a:lstStyle/>
          <a:p>
            <a:r>
              <a:rPr lang="en-US" altLang="zh-CN" sz="1900" dirty="0">
                <a:solidFill>
                  <a:srgbClr val="000000"/>
                </a:solidFill>
                <a:latin typeface="Calibri" panose="020F0502020204030204" pitchFamily="34" charset="0"/>
                <a:ea typeface="宋体" panose="02010600030101010101" pitchFamily="2" charset="-122"/>
                <a:cs typeface="Times New Roman" panose="02020603050405020304" pitchFamily="18" charset="0"/>
              </a:rPr>
              <a:t>LEE</a:t>
            </a:r>
            <a:r>
              <a:rPr lang="zh-CN" altLang="zh-CN" sz="1900" dirty="0">
                <a:solidFill>
                  <a:srgbClr val="000000"/>
                </a:solidFill>
                <a:latin typeface="Calibri" panose="020F0502020204030204" pitchFamily="34" charset="0"/>
                <a:ea typeface="宋体" panose="02010600030101010101" pitchFamily="2" charset="-122"/>
                <a:cs typeface="Times New Roman" panose="02020603050405020304" pitchFamily="18" charset="0"/>
              </a:rPr>
              <a:t>模型理论公式</a:t>
            </a:r>
            <a:endParaRPr lang="zh-CN" altLang="en-US" sz="1900" dirty="0"/>
          </a:p>
        </p:txBody>
      </p:sp>
    </p:spTree>
    <p:extLst>
      <p:ext uri="{BB962C8B-B14F-4D97-AF65-F5344CB8AC3E}">
        <p14:creationId xmlns:p14="http://schemas.microsoft.com/office/powerpoint/2010/main" val="239314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47997" y="836712"/>
            <a:ext cx="3249009" cy="451405"/>
          </a:xfrm>
          <a:prstGeom prst="rect">
            <a:avLst/>
          </a:prstGeom>
        </p:spPr>
        <p:txBody>
          <a:bodyPr wrap="none" lIns="121917" tIns="60958" rIns="121917" bIns="60958">
            <a:spAutoFit/>
          </a:bodyPr>
          <a:lstStyle/>
          <a:p>
            <a:pPr algn="ctr"/>
            <a:r>
              <a:rPr lang="en-US" altLang="zh-CN" sz="2100" dirty="0"/>
              <a:t>7. </a:t>
            </a:r>
            <a:r>
              <a:rPr lang="zh-CN" altLang="en-US" sz="2100" dirty="0"/>
              <a:t>乙酸乙酯挥发过程分析</a:t>
            </a:r>
          </a:p>
        </p:txBody>
      </p:sp>
      <p:pic>
        <p:nvPicPr>
          <p:cNvPr id="4" name="Picture 3">
            <a:extLst>
              <a:ext uri="{FF2B5EF4-FFF2-40B4-BE49-F238E27FC236}">
                <a16:creationId xmlns:a16="http://schemas.microsoft.com/office/drawing/2014/main" xmlns="" id="{ECA3610B-94A3-411D-B205-E779CE086396}"/>
              </a:ext>
            </a:extLst>
          </p:cNvPr>
          <p:cNvPicPr/>
          <p:nvPr/>
        </p:nvPicPr>
        <p:blipFill>
          <a:blip r:embed="rId2"/>
          <a:stretch>
            <a:fillRect/>
          </a:stretch>
        </p:blipFill>
        <p:spPr>
          <a:xfrm>
            <a:off x="431371" y="3018395"/>
            <a:ext cx="7032413" cy="2677160"/>
          </a:xfrm>
          <a:prstGeom prst="rect">
            <a:avLst/>
          </a:prstGeom>
        </p:spPr>
      </p:pic>
      <p:sp>
        <p:nvSpPr>
          <p:cNvPr id="2" name="Rectangle 1">
            <a:extLst>
              <a:ext uri="{FF2B5EF4-FFF2-40B4-BE49-F238E27FC236}">
                <a16:creationId xmlns:a16="http://schemas.microsoft.com/office/drawing/2014/main" xmlns="" id="{17898C37-3D99-47DC-91A7-1FE73879622F}"/>
              </a:ext>
            </a:extLst>
          </p:cNvPr>
          <p:cNvSpPr/>
          <p:nvPr/>
        </p:nvSpPr>
        <p:spPr>
          <a:xfrm>
            <a:off x="431371" y="1700808"/>
            <a:ext cx="4608512" cy="810474"/>
          </a:xfrm>
          <a:prstGeom prst="rect">
            <a:avLst/>
          </a:prstGeom>
        </p:spPr>
        <p:txBody>
          <a:bodyPr wrap="square" lIns="121917" tIns="60958" rIns="121917" bIns="60958">
            <a:spAutoFit/>
          </a:bodyPr>
          <a:lstStyle/>
          <a:p>
            <a:pPr marL="380990" indent="-380990">
              <a:spcAft>
                <a:spcPts val="800"/>
              </a:spcAft>
              <a:buFont typeface="Arial" panose="020B0604020202020204" pitchFamily="34" charset="0"/>
              <a:buChar char="•"/>
            </a:pP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a:t>
            </a:r>
            <a:r>
              <a:rPr lang="en-US"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UDF</a:t>
            </a:r>
            <a:r>
              <a:rPr lang="zh-CN"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rPr>
              <a:t>定义蒸发冷凝模型</a:t>
            </a:r>
            <a:endParaRPr lang="en-US" altLang="zh-CN" sz="19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80990" indent="-380990">
              <a:spcAft>
                <a:spcPts val="800"/>
              </a:spcAft>
              <a:buFont typeface="Arial" panose="020B0604020202020204" pitchFamily="34" charset="0"/>
              <a:buChar char="•"/>
            </a:pPr>
            <a:r>
              <a:rPr lang="zh-CN" altLang="zh-CN" sz="1900" dirty="0">
                <a:latin typeface="宋体" panose="02010600030101010101" pitchFamily="2" charset="-122"/>
                <a:ea typeface="宋体" panose="02010600030101010101" pitchFamily="2" charset="-122"/>
              </a:rPr>
              <a:t>导管出口边界条件为</a:t>
            </a:r>
            <a:r>
              <a:rPr lang="en-US" altLang="zh-CN" sz="1900" dirty="0">
                <a:latin typeface="宋体" panose="02010600030101010101" pitchFamily="2" charset="-122"/>
                <a:ea typeface="宋体" panose="02010600030101010101" pitchFamily="2" charset="-122"/>
              </a:rPr>
              <a:t>Pressure-outlet</a:t>
            </a:r>
            <a:endParaRPr lang="zh-CN" altLang="en-US" sz="1900" dirty="0">
              <a:latin typeface="宋体" panose="02010600030101010101" pitchFamily="2" charset="-122"/>
              <a:ea typeface="宋体" panose="02010600030101010101" pitchFamily="2" charset="-122"/>
            </a:endParaRPr>
          </a:p>
        </p:txBody>
      </p:sp>
      <p:pic>
        <p:nvPicPr>
          <p:cNvPr id="6" name="Picture 5">
            <a:extLst>
              <a:ext uri="{FF2B5EF4-FFF2-40B4-BE49-F238E27FC236}">
                <a16:creationId xmlns:a16="http://schemas.microsoft.com/office/drawing/2014/main" xmlns="" id="{BA7FA1C0-A237-4E73-B89D-6C4D808F6F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213" y="1288117"/>
            <a:ext cx="2745760" cy="4800000"/>
          </a:xfrm>
          <a:prstGeom prst="rect">
            <a:avLst/>
          </a:prstGeom>
          <a:noFill/>
          <a:ln>
            <a:noFill/>
          </a:ln>
        </p:spPr>
      </p:pic>
    </p:spTree>
    <p:extLst>
      <p:ext uri="{BB962C8B-B14F-4D97-AF65-F5344CB8AC3E}">
        <p14:creationId xmlns:p14="http://schemas.microsoft.com/office/powerpoint/2010/main" val="3305064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86C5EE28-D6D1-470F-A5FB-BCF949D25E73}"/>
              </a:ext>
            </a:extLst>
          </p:cNvPr>
          <p:cNvSpPr/>
          <p:nvPr/>
        </p:nvSpPr>
        <p:spPr>
          <a:xfrm>
            <a:off x="147997" y="836712"/>
            <a:ext cx="3249009" cy="451405"/>
          </a:xfrm>
          <a:prstGeom prst="rect">
            <a:avLst/>
          </a:prstGeom>
        </p:spPr>
        <p:txBody>
          <a:bodyPr wrap="none" lIns="121917" tIns="60958" rIns="121917" bIns="60958">
            <a:spAutoFit/>
          </a:bodyPr>
          <a:lstStyle/>
          <a:p>
            <a:pPr algn="ctr"/>
            <a:r>
              <a:rPr lang="en-US" altLang="zh-CN" sz="2100" dirty="0"/>
              <a:t>7. </a:t>
            </a:r>
            <a:r>
              <a:rPr lang="zh-CN" altLang="en-US" sz="2100" dirty="0"/>
              <a:t>乙酸乙酯挥发过程分析</a:t>
            </a:r>
          </a:p>
        </p:txBody>
      </p:sp>
      <p:pic>
        <p:nvPicPr>
          <p:cNvPr id="4" name="Picture 3">
            <a:extLst>
              <a:ext uri="{FF2B5EF4-FFF2-40B4-BE49-F238E27FC236}">
                <a16:creationId xmlns:a16="http://schemas.microsoft.com/office/drawing/2014/main" xmlns="" id="{A3269EFD-166F-451B-B101-54BD06773F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71531" y="1374687"/>
            <a:ext cx="7032413" cy="3156373"/>
          </a:xfrm>
          <a:prstGeom prst="rect">
            <a:avLst/>
          </a:prstGeom>
          <a:noFill/>
          <a:ln>
            <a:noFill/>
          </a:ln>
        </p:spPr>
      </p:pic>
      <p:sp>
        <p:nvSpPr>
          <p:cNvPr id="2" name="Rectangle 1">
            <a:extLst>
              <a:ext uri="{FF2B5EF4-FFF2-40B4-BE49-F238E27FC236}">
                <a16:creationId xmlns:a16="http://schemas.microsoft.com/office/drawing/2014/main" xmlns="" id="{53045F3A-E054-4EBE-A40E-9554F601922E}"/>
              </a:ext>
            </a:extLst>
          </p:cNvPr>
          <p:cNvSpPr/>
          <p:nvPr/>
        </p:nvSpPr>
        <p:spPr>
          <a:xfrm>
            <a:off x="3695734" y="5031084"/>
            <a:ext cx="4231280" cy="415494"/>
          </a:xfrm>
          <a:prstGeom prst="rect">
            <a:avLst/>
          </a:prstGeom>
        </p:spPr>
        <p:txBody>
          <a:bodyPr wrap="none" lIns="121917" tIns="60958" rIns="121917" bIns="60958">
            <a:spAutoFit/>
          </a:bodyPr>
          <a:lstStyle/>
          <a:p>
            <a:r>
              <a:rPr lang="zh-CN" altLang="zh-CN" sz="1900" dirty="0">
                <a:latin typeface="Calibri" panose="020F0502020204030204" pitchFamily="34" charset="0"/>
                <a:ea typeface="宋体" panose="02010600030101010101" pitchFamily="2" charset="-122"/>
                <a:cs typeface="Times New Roman" panose="02020603050405020304" pitchFamily="18" charset="0"/>
              </a:rPr>
              <a:t>蒸发掉一半（</a:t>
            </a:r>
            <a:r>
              <a:rPr lang="en-US" altLang="zh-CN" sz="1900" dirty="0">
                <a:latin typeface="Calibri" panose="020F0502020204030204" pitchFamily="34" charset="0"/>
                <a:ea typeface="宋体" panose="02010600030101010101" pitchFamily="2" charset="-122"/>
                <a:cs typeface="Times New Roman" panose="02020603050405020304" pitchFamily="18" charset="0"/>
              </a:rPr>
              <a:t>30kg</a:t>
            </a:r>
            <a:r>
              <a:rPr lang="zh-CN" altLang="zh-CN" sz="1900" dirty="0">
                <a:latin typeface="Calibri" panose="020F0502020204030204" pitchFamily="34" charset="0"/>
                <a:ea typeface="宋体" panose="02010600030101010101" pitchFamily="2" charset="-122"/>
                <a:cs typeface="Times New Roman" panose="02020603050405020304" pitchFamily="18" charset="0"/>
              </a:rPr>
              <a:t>），需要</a:t>
            </a:r>
            <a:r>
              <a:rPr lang="en-US" altLang="zh-CN" sz="1900" dirty="0">
                <a:latin typeface="Calibri" panose="020F0502020204030204" pitchFamily="34" charset="0"/>
                <a:ea typeface="宋体" panose="02010600030101010101" pitchFamily="2" charset="-122"/>
                <a:cs typeface="Times New Roman" panose="02020603050405020304" pitchFamily="18" charset="0"/>
              </a:rPr>
              <a:t>1610s</a:t>
            </a:r>
            <a:r>
              <a:rPr lang="zh-CN" altLang="zh-CN" sz="1900" dirty="0">
                <a:latin typeface="Calibri" panose="020F0502020204030204" pitchFamily="34" charset="0"/>
                <a:ea typeface="宋体" panose="02010600030101010101" pitchFamily="2" charset="-122"/>
                <a:cs typeface="Times New Roman" panose="02020603050405020304" pitchFamily="18" charset="0"/>
              </a:rPr>
              <a:t>左右</a:t>
            </a:r>
            <a:endParaRPr lang="zh-CN" altLang="en-US" sz="1900" dirty="0"/>
          </a:p>
        </p:txBody>
      </p:sp>
    </p:spTree>
    <p:extLst>
      <p:ext uri="{BB962C8B-B14F-4D97-AF65-F5344CB8AC3E}">
        <p14:creationId xmlns:p14="http://schemas.microsoft.com/office/powerpoint/2010/main" val="43003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B71B24E-8AB0-F34A-868F-4DD1D45B647E}"/>
              </a:ext>
            </a:extLst>
          </p:cNvPr>
          <p:cNvSpPr>
            <a:spLocks noGrp="1"/>
          </p:cNvSpPr>
          <p:nvPr>
            <p:ph type="title"/>
          </p:nvPr>
        </p:nvSpPr>
        <p:spPr/>
        <p:txBody>
          <a:bodyPr/>
          <a:lstStyle/>
          <a:p>
            <a:endParaRPr lang="zh-CN" altLang="en-US" dirty="0"/>
          </a:p>
        </p:txBody>
      </p:sp>
      <p:sp>
        <p:nvSpPr>
          <p:cNvPr id="3" name="灯片编号占位符 2">
            <a:extLst>
              <a:ext uri="{FF2B5EF4-FFF2-40B4-BE49-F238E27FC236}">
                <a16:creationId xmlns="" xmlns:a16="http://schemas.microsoft.com/office/drawing/2014/main" id="{1E51D3A8-CE7A-DB4E-B17C-00B20215F2A8}"/>
              </a:ext>
            </a:extLst>
          </p:cNvPr>
          <p:cNvSpPr>
            <a:spLocks noGrp="1"/>
          </p:cNvSpPr>
          <p:nvPr>
            <p:ph type="sldNum" sz="quarter" idx="15"/>
          </p:nvPr>
        </p:nvSpPr>
        <p:spPr/>
        <p:txBody>
          <a:bodyPr/>
          <a:lstStyle/>
          <a:p>
            <a:fld id="{F0D23093-2AB0-F74C-B865-1A12A15B650E}" type="slidenum">
              <a:rPr lang="en-US" altLang="zh-CN" smtClean="0"/>
              <a:pPr/>
              <a:t>47</a:t>
            </a:fld>
            <a:endParaRPr lang="zh-CN" altLang="en-US" dirty="0"/>
          </a:p>
        </p:txBody>
      </p:sp>
      <p:sp>
        <p:nvSpPr>
          <p:cNvPr id="4" name="内容占位符 3">
            <a:extLst>
              <a:ext uri="{FF2B5EF4-FFF2-40B4-BE49-F238E27FC236}">
                <a16:creationId xmlns="" xmlns:a16="http://schemas.microsoft.com/office/drawing/2014/main" id="{59C72F81-1922-AB47-BABA-BDBF8DAA7773}"/>
              </a:ext>
            </a:extLst>
          </p:cNvPr>
          <p:cNvSpPr>
            <a:spLocks noGrp="1"/>
          </p:cNvSpPr>
          <p:nvPr>
            <p:ph sz="quarter" idx="16"/>
          </p:nvPr>
        </p:nvSpPr>
        <p:spPr>
          <a:xfrm>
            <a:off x="2855640" y="2636912"/>
            <a:ext cx="6782544" cy="1368375"/>
          </a:xfrm>
        </p:spPr>
        <p:txBody>
          <a:bodyPr>
            <a:normAutofit/>
          </a:bodyPr>
          <a:lstStyle/>
          <a:p>
            <a:r>
              <a:rPr lang="zh-CN" altLang="en-US" sz="4800" dirty="0" smtClean="0"/>
              <a:t>感谢关注，敬请指正！</a:t>
            </a:r>
            <a:endParaRPr lang="zh-CN" altLang="en-US" sz="4800" dirty="0"/>
          </a:p>
        </p:txBody>
      </p:sp>
    </p:spTree>
    <p:extLst>
      <p:ext uri="{BB962C8B-B14F-4D97-AF65-F5344CB8AC3E}">
        <p14:creationId xmlns:p14="http://schemas.microsoft.com/office/powerpoint/2010/main" val="3863652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41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9828103-53F4-41BD-BE94-4330F06E7379}"/>
              </a:ext>
            </a:extLst>
          </p:cNvPr>
          <p:cNvGrpSpPr/>
          <p:nvPr/>
        </p:nvGrpSpPr>
        <p:grpSpPr>
          <a:xfrm>
            <a:off x="3583094" y="749300"/>
            <a:ext cx="5025813" cy="5359400"/>
            <a:chOff x="0" y="0"/>
            <a:chExt cx="3769744" cy="4019910"/>
          </a:xfrm>
        </p:grpSpPr>
        <p:sp>
          <p:nvSpPr>
            <p:cNvPr id="7" name="Rectangle 6">
              <a:extLst>
                <a:ext uri="{FF2B5EF4-FFF2-40B4-BE49-F238E27FC236}">
                  <a16:creationId xmlns:a16="http://schemas.microsoft.com/office/drawing/2014/main" xmlns="" id="{02F112EF-260D-47C7-BE7A-294875695A79}"/>
                </a:ext>
              </a:extLst>
            </p:cNvPr>
            <p:cNvSpPr/>
            <p:nvPr/>
          </p:nvSpPr>
          <p:spPr>
            <a:xfrm>
              <a:off x="1017917" y="0"/>
              <a:ext cx="1621766" cy="336430"/>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球釜几何模型</a:t>
              </a:r>
              <a:endParaRPr lang="zh-CN" altLang="en-US" sz="1400" kern="100">
                <a:ea typeface="宋体" panose="02010600030101010101" pitchFamily="2" charset="-122"/>
                <a:cs typeface="Times New Roman" panose="02020603050405020304" pitchFamily="18" charset="0"/>
              </a:endParaRPr>
            </a:p>
          </p:txBody>
        </p:sp>
        <p:sp>
          <p:nvSpPr>
            <p:cNvPr id="8" name="Rectangle 7">
              <a:extLst>
                <a:ext uri="{FF2B5EF4-FFF2-40B4-BE49-F238E27FC236}">
                  <a16:creationId xmlns:a16="http://schemas.microsoft.com/office/drawing/2014/main" xmlns="" id="{54A4DFD5-FE07-4AED-BC24-B2AEE33DD21F}"/>
                </a:ext>
              </a:extLst>
            </p:cNvPr>
            <p:cNvSpPr/>
            <p:nvPr/>
          </p:nvSpPr>
          <p:spPr>
            <a:xfrm>
              <a:off x="1000665" y="577970"/>
              <a:ext cx="1621766" cy="336430"/>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球釜网格模型</a:t>
              </a:r>
              <a:endParaRPr lang="zh-CN" altLang="en-US" sz="1400" kern="100">
                <a:ea typeface="宋体" panose="02010600030101010101" pitchFamily="2" charset="-122"/>
                <a:cs typeface="Times New Roman" panose="02020603050405020304" pitchFamily="18" charset="0"/>
              </a:endParaRPr>
            </a:p>
          </p:txBody>
        </p:sp>
        <p:sp>
          <p:nvSpPr>
            <p:cNvPr id="9" name="Rectangle 8">
              <a:extLst>
                <a:ext uri="{FF2B5EF4-FFF2-40B4-BE49-F238E27FC236}">
                  <a16:creationId xmlns:a16="http://schemas.microsoft.com/office/drawing/2014/main" xmlns="" id="{F0B8793A-52B4-48FF-A505-F8A7A8CC3A33}"/>
                </a:ext>
              </a:extLst>
            </p:cNvPr>
            <p:cNvSpPr/>
            <p:nvPr/>
          </p:nvSpPr>
          <p:spPr>
            <a:xfrm>
              <a:off x="0" y="1362974"/>
              <a:ext cx="1621155" cy="335915"/>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液固混合分析</a:t>
              </a:r>
              <a:endParaRPr lang="zh-CN" altLang="en-US" sz="1400" kern="100">
                <a:ea typeface="宋体"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xmlns="" id="{0FE5DC19-E57F-4BB5-B6CE-CA6B56CBAE5B}"/>
                </a:ext>
              </a:extLst>
            </p:cNvPr>
            <p:cNvSpPr/>
            <p:nvPr/>
          </p:nvSpPr>
          <p:spPr>
            <a:xfrm>
              <a:off x="2139351" y="1354347"/>
              <a:ext cx="1621155" cy="335915"/>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液液混合分析</a:t>
              </a:r>
              <a:endParaRPr lang="zh-CN" altLang="en-US" sz="1400" kern="100">
                <a:ea typeface="宋体"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xmlns="" id="{C0B0B926-CAE9-486B-9DCB-C24A53A3A6E2}"/>
                </a:ext>
              </a:extLst>
            </p:cNvPr>
            <p:cNvSpPr/>
            <p:nvPr/>
          </p:nvSpPr>
          <p:spPr>
            <a:xfrm>
              <a:off x="1518250" y="2950234"/>
              <a:ext cx="974785" cy="862642"/>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微观成球过程分析</a:t>
              </a:r>
              <a:endParaRPr lang="zh-CN" altLang="en-US" sz="1400" kern="100">
                <a:ea typeface="宋体"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A5DBE89E-22EA-404D-977A-61849E779C0D}"/>
                </a:ext>
              </a:extLst>
            </p:cNvPr>
            <p:cNvSpPr/>
            <p:nvPr/>
          </p:nvSpPr>
          <p:spPr>
            <a:xfrm>
              <a:off x="2760453" y="1949570"/>
              <a:ext cx="396240" cy="2061689"/>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宏观成球过程分析</a:t>
              </a:r>
              <a:endParaRPr lang="zh-CN" altLang="en-US" sz="1400" kern="100">
                <a:ea typeface="宋体" panose="0201060003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xmlns="" id="{E43C55F3-4B8D-47AE-87D0-976A0DF4A224}"/>
                </a:ext>
              </a:extLst>
            </p:cNvPr>
            <p:cNvSpPr/>
            <p:nvPr/>
          </p:nvSpPr>
          <p:spPr>
            <a:xfrm>
              <a:off x="3372929" y="1966823"/>
              <a:ext cx="396815" cy="2053087"/>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乙酸乙酯挥发</a:t>
              </a:r>
              <a:endParaRPr lang="zh-CN" altLang="en-US" sz="1400" kern="100">
                <a:ea typeface="宋体" panose="02010600030101010101" pitchFamily="2" charset="-122"/>
                <a:cs typeface="Times New Roman" panose="02020603050405020304" pitchFamily="18" charset="0"/>
              </a:endParaRPr>
            </a:p>
            <a:p>
              <a:pPr algn="ctr"/>
              <a:r>
                <a:rPr lang="zh-CN" altLang="en-US" sz="1600" kern="100">
                  <a:ea typeface="宋体" panose="02010600030101010101" pitchFamily="2" charset="-122"/>
                  <a:cs typeface="Times New Roman" panose="02020603050405020304" pitchFamily="18" charset="0"/>
                </a:rPr>
                <a:t>过程分析</a:t>
              </a:r>
              <a:endParaRPr lang="zh-CN" altLang="en-US" sz="1400" kern="100">
                <a:ea typeface="宋体" panose="02010600030101010101" pitchFamily="2" charset="-122"/>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A44D8CFC-9ACB-4F4F-9689-6A5D8E13DAB9}"/>
                </a:ext>
              </a:extLst>
            </p:cNvPr>
            <p:cNvCxnSpPr/>
            <p:nvPr/>
          </p:nvCxnSpPr>
          <p:spPr>
            <a:xfrm>
              <a:off x="1758351" y="327804"/>
              <a:ext cx="8626" cy="25016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F7BE4BB6-CDB4-4830-9355-374215485D97}"/>
                </a:ext>
              </a:extLst>
            </p:cNvPr>
            <p:cNvCxnSpPr/>
            <p:nvPr/>
          </p:nvCxnSpPr>
          <p:spPr>
            <a:xfrm>
              <a:off x="776378" y="1121434"/>
              <a:ext cx="219110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xmlns="" id="{C54D1782-9A99-40C1-8D05-29F17C3AFD6D}"/>
                </a:ext>
              </a:extLst>
            </p:cNvPr>
            <p:cNvCxnSpPr/>
            <p:nvPr/>
          </p:nvCxnSpPr>
          <p:spPr>
            <a:xfrm>
              <a:off x="774940" y="1121434"/>
              <a:ext cx="8626" cy="25016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xmlns="" id="{262BCAB9-AE3F-4585-9FC7-4240E36B6EB3}"/>
                </a:ext>
              </a:extLst>
            </p:cNvPr>
            <p:cNvCxnSpPr/>
            <p:nvPr/>
          </p:nvCxnSpPr>
          <p:spPr>
            <a:xfrm>
              <a:off x="2948797" y="1112808"/>
              <a:ext cx="8626" cy="25016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xmlns="" id="{459B36EF-4182-4F37-9A38-A89786FB8AAF}"/>
                </a:ext>
              </a:extLst>
            </p:cNvPr>
            <p:cNvCxnSpPr/>
            <p:nvPr/>
          </p:nvCxnSpPr>
          <p:spPr>
            <a:xfrm>
              <a:off x="1758351" y="888521"/>
              <a:ext cx="8255" cy="24955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xmlns="" id="{C6703732-091C-4903-AD79-0D2F4CB304A8}"/>
                </a:ext>
              </a:extLst>
            </p:cNvPr>
            <p:cNvCxnSpPr/>
            <p:nvPr/>
          </p:nvCxnSpPr>
          <p:spPr>
            <a:xfrm>
              <a:off x="2957423" y="1708030"/>
              <a:ext cx="8255" cy="24955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xmlns="" id="{67E8DA47-8F92-4D2B-A783-F438EBC14B59}"/>
                </a:ext>
              </a:extLst>
            </p:cNvPr>
            <p:cNvCxnSpPr/>
            <p:nvPr/>
          </p:nvCxnSpPr>
          <p:spPr>
            <a:xfrm>
              <a:off x="3561272" y="1699404"/>
              <a:ext cx="8255" cy="24955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xmlns="" id="{761A7E1E-0EA2-4710-A3B2-9223F8209BB9}"/>
                </a:ext>
              </a:extLst>
            </p:cNvPr>
            <p:cNvSpPr/>
            <p:nvPr/>
          </p:nvSpPr>
          <p:spPr>
            <a:xfrm>
              <a:off x="1518250" y="2208363"/>
              <a:ext cx="526211" cy="474453"/>
            </a:xfrm>
            <a:prstGeom prst="rect">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a:ea typeface="宋体" panose="02010600030101010101" pitchFamily="2" charset="-122"/>
                  <a:cs typeface="Times New Roman" panose="02020603050405020304" pitchFamily="18" charset="0"/>
                </a:rPr>
                <a:t>网格模型</a:t>
              </a:r>
              <a:endParaRPr lang="zh-CN" altLang="en-US" sz="1400" kern="100">
                <a:ea typeface="宋体" panose="02010600030101010101" pitchFamily="2" charset="-122"/>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xmlns="" id="{D73EED5F-4172-4912-BA57-FE2EA0C4C49F}"/>
                </a:ext>
              </a:extLst>
            </p:cNvPr>
            <p:cNvCxnSpPr/>
            <p:nvPr/>
          </p:nvCxnSpPr>
          <p:spPr>
            <a:xfrm>
              <a:off x="2310442" y="1708030"/>
              <a:ext cx="0" cy="1207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FD2E59E3-494A-4D93-8155-7E6453715CA6}"/>
                </a:ext>
              </a:extLst>
            </p:cNvPr>
            <p:cNvCxnSpPr/>
            <p:nvPr/>
          </p:nvCxnSpPr>
          <p:spPr>
            <a:xfrm>
              <a:off x="1758351" y="2682815"/>
              <a:ext cx="8626" cy="250166"/>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grpSp>
      <p:sp>
        <p:nvSpPr>
          <p:cNvPr id="24" name="Rectangle 23">
            <a:extLst>
              <a:ext uri="{FF2B5EF4-FFF2-40B4-BE49-F238E27FC236}">
                <a16:creationId xmlns:a16="http://schemas.microsoft.com/office/drawing/2014/main" xmlns="" id="{8BF778F6-5A25-432A-8D2B-3B53F78190AB}"/>
              </a:ext>
            </a:extLst>
          </p:cNvPr>
          <p:cNvSpPr/>
          <p:nvPr/>
        </p:nvSpPr>
        <p:spPr>
          <a:xfrm>
            <a:off x="4581534" y="6214005"/>
            <a:ext cx="2926436" cy="415494"/>
          </a:xfrm>
          <a:prstGeom prst="rect">
            <a:avLst/>
          </a:prstGeom>
        </p:spPr>
        <p:txBody>
          <a:bodyPr wrap="none" lIns="121917" tIns="60958" rIns="121917" bIns="60958">
            <a:spAutoFit/>
          </a:bodyPr>
          <a:lstStyle/>
          <a:p>
            <a:r>
              <a:rPr lang="zh-CN" altLang="zh-CN" sz="1900" dirty="0">
                <a:latin typeface="Calibri" panose="020F0502020204030204" pitchFamily="34" charset="0"/>
                <a:ea typeface="宋体" panose="02010600030101010101" pitchFamily="2" charset="-122"/>
                <a:cs typeface="Times New Roman" panose="02020603050405020304" pitchFamily="18" charset="0"/>
              </a:rPr>
              <a:t>球形药制备分析逻辑关系</a:t>
            </a:r>
            <a:endParaRPr lang="zh-CN" altLang="en-US" sz="1900" dirty="0"/>
          </a:p>
        </p:txBody>
      </p:sp>
      <p:sp>
        <p:nvSpPr>
          <p:cNvPr id="2" name="矩形 1"/>
          <p:cNvSpPr/>
          <p:nvPr/>
        </p:nvSpPr>
        <p:spPr>
          <a:xfrm>
            <a:off x="5379075" y="116632"/>
            <a:ext cx="2262158" cy="369332"/>
          </a:xfrm>
          <a:prstGeom prst="rect">
            <a:avLst/>
          </a:prstGeom>
        </p:spPr>
        <p:txBody>
          <a:bodyPr wrap="none">
            <a:spAutoFit/>
          </a:bodyPr>
          <a:lstStyle/>
          <a:p>
            <a:r>
              <a:rPr lang="zh-CN" altLang="en-US" dirty="0" smtClean="0"/>
              <a:t>球形药工艺仿真</a:t>
            </a:r>
            <a:r>
              <a:rPr lang="zh-CN" altLang="en-US" dirty="0"/>
              <a:t>流程</a:t>
            </a:r>
          </a:p>
        </p:txBody>
      </p:sp>
    </p:spTree>
    <p:extLst>
      <p:ext uri="{BB962C8B-B14F-4D97-AF65-F5344CB8AC3E}">
        <p14:creationId xmlns:p14="http://schemas.microsoft.com/office/powerpoint/2010/main" val="3369908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pic>
        <p:nvPicPr>
          <p:cNvPr id="4" name="Picture 3">
            <a:extLst>
              <a:ext uri="{FF2B5EF4-FFF2-40B4-BE49-F238E27FC236}">
                <a16:creationId xmlns:a16="http://schemas.microsoft.com/office/drawing/2014/main" xmlns="" id="{EB69E8FC-E489-44B5-A027-B359442376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798" y="721360"/>
            <a:ext cx="7032413" cy="5415280"/>
          </a:xfrm>
          <a:prstGeom prst="rect">
            <a:avLst/>
          </a:prstGeom>
          <a:noFill/>
          <a:ln>
            <a:noFill/>
          </a:ln>
        </p:spPr>
      </p:pic>
      <p:pic>
        <p:nvPicPr>
          <p:cNvPr id="6" name="Picture 5">
            <a:extLst>
              <a:ext uri="{FF2B5EF4-FFF2-40B4-BE49-F238E27FC236}">
                <a16:creationId xmlns:a16="http://schemas.microsoft.com/office/drawing/2014/main" xmlns="" id="{65AD57AA-53F9-4FE7-BDD2-5B196F6A177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01" y="1509184"/>
            <a:ext cx="4986867" cy="3839633"/>
          </a:xfrm>
          <a:prstGeom prst="rect">
            <a:avLst/>
          </a:prstGeom>
          <a:noFill/>
          <a:ln>
            <a:noFill/>
          </a:ln>
        </p:spPr>
      </p:pic>
      <p:sp>
        <p:nvSpPr>
          <p:cNvPr id="3" name="Rectangle 2">
            <a:extLst>
              <a:ext uri="{FF2B5EF4-FFF2-40B4-BE49-F238E27FC236}">
                <a16:creationId xmlns:a16="http://schemas.microsoft.com/office/drawing/2014/main" xmlns="" id="{D4AC440B-A79F-4C94-BCD5-1A60934031FD}"/>
              </a:ext>
            </a:extLst>
          </p:cNvPr>
          <p:cNvSpPr/>
          <p:nvPr/>
        </p:nvSpPr>
        <p:spPr>
          <a:xfrm>
            <a:off x="4929920" y="5723056"/>
            <a:ext cx="1464497" cy="561688"/>
          </a:xfrm>
          <a:prstGeom prst="rect">
            <a:avLst/>
          </a:prstGeom>
        </p:spPr>
        <p:txBody>
          <a:bodyPr wrap="none" lIns="121917" tIns="60958" rIns="121917" bIns="60958">
            <a:spAutoFit/>
          </a:bodyPr>
          <a:lstStyle/>
          <a:p>
            <a:pPr algn="ctr">
              <a:lnSpc>
                <a:spcPct val="150000"/>
              </a:lnSpc>
            </a:pPr>
            <a:r>
              <a:rPr lang="zh-CN" altLang="zh-CN" sz="1900" kern="100" dirty="0">
                <a:latin typeface="Calibri" panose="020F0502020204030204" pitchFamily="34" charset="0"/>
                <a:ea typeface="宋体" panose="02010600030101010101" pitchFamily="2" charset="-122"/>
                <a:cs typeface="Times New Roman" panose="02020603050405020304" pitchFamily="18" charset="0"/>
              </a:rPr>
              <a:t>制球釜模型</a:t>
            </a:r>
          </a:p>
        </p:txBody>
      </p:sp>
      <p:sp>
        <p:nvSpPr>
          <p:cNvPr id="8" name="Rectangle 7">
            <a:extLst>
              <a:ext uri="{FF2B5EF4-FFF2-40B4-BE49-F238E27FC236}">
                <a16:creationId xmlns:a16="http://schemas.microsoft.com/office/drawing/2014/main" xmlns="" id="{49B9517A-D3F7-46BE-8259-A667966694D6}"/>
              </a:ext>
            </a:extLst>
          </p:cNvPr>
          <p:cNvSpPr/>
          <p:nvPr/>
        </p:nvSpPr>
        <p:spPr>
          <a:xfrm>
            <a:off x="87340" y="729829"/>
            <a:ext cx="2456485" cy="451405"/>
          </a:xfrm>
          <a:prstGeom prst="rect">
            <a:avLst/>
          </a:prstGeom>
        </p:spPr>
        <p:txBody>
          <a:bodyPr wrap="none" lIns="121917" tIns="60958" rIns="121917" bIns="60958">
            <a:spAutoFit/>
          </a:bodyPr>
          <a:lstStyle/>
          <a:p>
            <a:pPr algn="ctr"/>
            <a:r>
              <a:rPr lang="en-US" altLang="zh-CN" sz="2100" dirty="0"/>
              <a:t>1. </a:t>
            </a:r>
            <a:r>
              <a:rPr lang="zh-CN" altLang="en-US" sz="2100" dirty="0"/>
              <a:t>球釜模型及网格</a:t>
            </a:r>
          </a:p>
        </p:txBody>
      </p:sp>
    </p:spTree>
    <p:extLst>
      <p:ext uri="{BB962C8B-B14F-4D97-AF65-F5344CB8AC3E}">
        <p14:creationId xmlns:p14="http://schemas.microsoft.com/office/powerpoint/2010/main" val="17507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4E9C19-9C05-4348-B80E-D23058B58BA6}"/>
              </a:ext>
            </a:extLst>
          </p:cNvPr>
          <p:cNvSpPr/>
          <p:nvPr/>
        </p:nvSpPr>
        <p:spPr>
          <a:xfrm>
            <a:off x="87340" y="729829"/>
            <a:ext cx="2456485" cy="451405"/>
          </a:xfrm>
          <a:prstGeom prst="rect">
            <a:avLst/>
          </a:prstGeom>
        </p:spPr>
        <p:txBody>
          <a:bodyPr wrap="none" lIns="121917" tIns="60958" rIns="121917" bIns="60958">
            <a:spAutoFit/>
          </a:bodyPr>
          <a:lstStyle/>
          <a:p>
            <a:pPr algn="ctr"/>
            <a:r>
              <a:rPr lang="en-US" altLang="zh-CN" sz="2100" dirty="0"/>
              <a:t>1. </a:t>
            </a:r>
            <a:r>
              <a:rPr lang="zh-CN" altLang="en-US" sz="2100" dirty="0"/>
              <a:t>球釜模型及网格</a:t>
            </a:r>
          </a:p>
        </p:txBody>
      </p:sp>
      <p:pic>
        <p:nvPicPr>
          <p:cNvPr id="8" name="Picture 7">
            <a:extLst>
              <a:ext uri="{FF2B5EF4-FFF2-40B4-BE49-F238E27FC236}">
                <a16:creationId xmlns:a16="http://schemas.microsoft.com/office/drawing/2014/main" xmlns="" id="{E339BE6F-3AFD-4986-8BEA-640A3BD0F2FE}"/>
              </a:ext>
            </a:extLst>
          </p:cNvPr>
          <p:cNvPicPr/>
          <p:nvPr/>
        </p:nvPicPr>
        <p:blipFill>
          <a:blip r:embed="rId3"/>
          <a:stretch>
            <a:fillRect/>
          </a:stretch>
        </p:blipFill>
        <p:spPr>
          <a:xfrm>
            <a:off x="4943872" y="936241"/>
            <a:ext cx="7032413" cy="2925233"/>
          </a:xfrm>
          <a:prstGeom prst="rect">
            <a:avLst/>
          </a:prstGeom>
        </p:spPr>
      </p:pic>
      <p:pic>
        <p:nvPicPr>
          <p:cNvPr id="9" name="Picture 8">
            <a:extLst>
              <a:ext uri="{FF2B5EF4-FFF2-40B4-BE49-F238E27FC236}">
                <a16:creationId xmlns:a16="http://schemas.microsoft.com/office/drawing/2014/main" xmlns="" id="{E42F4BE5-9CF5-4F55-AFC4-4E2A0467748D}"/>
              </a:ext>
            </a:extLst>
          </p:cNvPr>
          <p:cNvPicPr/>
          <p:nvPr/>
        </p:nvPicPr>
        <p:blipFill>
          <a:blip r:embed="rId4"/>
          <a:stretch>
            <a:fillRect/>
          </a:stretch>
        </p:blipFill>
        <p:spPr>
          <a:xfrm>
            <a:off x="143779" y="1335238"/>
            <a:ext cx="5769187" cy="2399453"/>
          </a:xfrm>
          <a:prstGeom prst="rect">
            <a:avLst/>
          </a:prstGeom>
        </p:spPr>
      </p:pic>
      <p:sp>
        <p:nvSpPr>
          <p:cNvPr id="4" name="Rectangle 3">
            <a:extLst>
              <a:ext uri="{FF2B5EF4-FFF2-40B4-BE49-F238E27FC236}">
                <a16:creationId xmlns:a16="http://schemas.microsoft.com/office/drawing/2014/main" xmlns="" id="{0EBAD038-5B5F-434C-AAD1-A2EF47CD5DB9}"/>
              </a:ext>
            </a:extLst>
          </p:cNvPr>
          <p:cNvSpPr/>
          <p:nvPr/>
        </p:nvSpPr>
        <p:spPr>
          <a:xfrm>
            <a:off x="2335222" y="3305641"/>
            <a:ext cx="977185"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螺旋桨</a:t>
            </a:r>
            <a:endParaRPr lang="zh-CN" altLang="en-US" sz="1900" dirty="0"/>
          </a:p>
        </p:txBody>
      </p:sp>
      <p:pic>
        <p:nvPicPr>
          <p:cNvPr id="11" name="Picture 10">
            <a:extLst>
              <a:ext uri="{FF2B5EF4-FFF2-40B4-BE49-F238E27FC236}">
                <a16:creationId xmlns:a16="http://schemas.microsoft.com/office/drawing/2014/main" xmlns="" id="{C0DB1603-1494-4F4C-85C1-0B40CDFF57A1}"/>
              </a:ext>
            </a:extLst>
          </p:cNvPr>
          <p:cNvPicPr/>
          <p:nvPr/>
        </p:nvPicPr>
        <p:blipFill>
          <a:blip r:embed="rId5"/>
          <a:stretch>
            <a:fillRect/>
          </a:stretch>
        </p:blipFill>
        <p:spPr>
          <a:xfrm>
            <a:off x="4959634" y="3472449"/>
            <a:ext cx="7032413" cy="2925233"/>
          </a:xfrm>
          <a:prstGeom prst="rect">
            <a:avLst/>
          </a:prstGeom>
        </p:spPr>
      </p:pic>
      <p:sp>
        <p:nvSpPr>
          <p:cNvPr id="12" name="Rectangle 11">
            <a:extLst>
              <a:ext uri="{FF2B5EF4-FFF2-40B4-BE49-F238E27FC236}">
                <a16:creationId xmlns:a16="http://schemas.microsoft.com/office/drawing/2014/main" xmlns="" id="{7C2F6913-694C-408F-954A-3D65211AB74F}"/>
              </a:ext>
            </a:extLst>
          </p:cNvPr>
          <p:cNvSpPr/>
          <p:nvPr/>
        </p:nvSpPr>
        <p:spPr>
          <a:xfrm>
            <a:off x="10164854" y="5692698"/>
            <a:ext cx="977185" cy="415494"/>
          </a:xfrm>
          <a:prstGeom prst="rect">
            <a:avLst/>
          </a:prstGeom>
        </p:spPr>
        <p:txBody>
          <a:bodyPr wrap="none" lIns="121917" tIns="60958" rIns="121917" bIns="60958">
            <a:spAutoFit/>
          </a:bodyPr>
          <a:lstStyle/>
          <a:p>
            <a:r>
              <a:rPr lang="zh-CN" altLang="zh-CN" sz="1900" dirty="0">
                <a:latin typeface="Times New Roman" panose="02020603050405020304" pitchFamily="18" charset="0"/>
                <a:ea typeface="宋体" panose="02010600030101010101" pitchFamily="2" charset="-122"/>
                <a:cs typeface="Times New Roman" panose="02020603050405020304" pitchFamily="18" charset="0"/>
              </a:rPr>
              <a:t>分散盘</a:t>
            </a:r>
            <a:endParaRPr lang="zh-CN" altLang="en-US" sz="1900" dirty="0"/>
          </a:p>
        </p:txBody>
      </p:sp>
    </p:spTree>
    <p:extLst>
      <p:ext uri="{BB962C8B-B14F-4D97-AF65-F5344CB8AC3E}">
        <p14:creationId xmlns:p14="http://schemas.microsoft.com/office/powerpoint/2010/main" val="2269261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pic>
        <p:nvPicPr>
          <p:cNvPr id="8" name="Picture 7">
            <a:extLst>
              <a:ext uri="{FF2B5EF4-FFF2-40B4-BE49-F238E27FC236}">
                <a16:creationId xmlns:a16="http://schemas.microsoft.com/office/drawing/2014/main" xmlns="" id="{DB910B26-0EEA-4CA7-8190-27B20A858D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72" y="1700809"/>
            <a:ext cx="7032413" cy="3565313"/>
          </a:xfrm>
          <a:prstGeom prst="rect">
            <a:avLst/>
          </a:prstGeom>
          <a:noFill/>
          <a:ln>
            <a:noFill/>
          </a:ln>
        </p:spPr>
      </p:pic>
      <p:pic>
        <p:nvPicPr>
          <p:cNvPr id="9" name="Picture 8">
            <a:extLst>
              <a:ext uri="{FF2B5EF4-FFF2-40B4-BE49-F238E27FC236}">
                <a16:creationId xmlns:a16="http://schemas.microsoft.com/office/drawing/2014/main" xmlns="" id="{7A89FC75-10BC-495F-8636-E44751F7D3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5360" y="1612653"/>
            <a:ext cx="7032413" cy="3995420"/>
          </a:xfrm>
          <a:prstGeom prst="rect">
            <a:avLst/>
          </a:prstGeom>
          <a:noFill/>
          <a:ln>
            <a:noFill/>
          </a:ln>
        </p:spPr>
      </p:pic>
      <p:sp>
        <p:nvSpPr>
          <p:cNvPr id="11" name="Rectangle 10">
            <a:extLst>
              <a:ext uri="{FF2B5EF4-FFF2-40B4-BE49-F238E27FC236}">
                <a16:creationId xmlns:a16="http://schemas.microsoft.com/office/drawing/2014/main" xmlns="" id="{AEBC579D-4A19-42A2-8FA6-FCF61A2C2375}"/>
              </a:ext>
            </a:extLst>
          </p:cNvPr>
          <p:cNvSpPr/>
          <p:nvPr/>
        </p:nvSpPr>
        <p:spPr>
          <a:xfrm>
            <a:off x="87340" y="729829"/>
            <a:ext cx="2456485" cy="451405"/>
          </a:xfrm>
          <a:prstGeom prst="rect">
            <a:avLst/>
          </a:prstGeom>
        </p:spPr>
        <p:txBody>
          <a:bodyPr wrap="none" lIns="121917" tIns="60958" rIns="121917" bIns="60958">
            <a:spAutoFit/>
          </a:bodyPr>
          <a:lstStyle/>
          <a:p>
            <a:pPr algn="ctr"/>
            <a:r>
              <a:rPr lang="en-US" altLang="zh-CN" sz="2100" dirty="0"/>
              <a:t>1. </a:t>
            </a:r>
            <a:r>
              <a:rPr lang="zh-CN" altLang="en-US" sz="2100" dirty="0"/>
              <a:t>球釜模型及网格</a:t>
            </a:r>
          </a:p>
        </p:txBody>
      </p:sp>
    </p:spTree>
    <p:extLst>
      <p:ext uri="{BB962C8B-B14F-4D97-AF65-F5344CB8AC3E}">
        <p14:creationId xmlns:p14="http://schemas.microsoft.com/office/powerpoint/2010/main" val="112357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a:extLst>
              <a:ext uri="{FF2B5EF4-FFF2-40B4-BE49-F238E27FC236}">
                <a16:creationId xmlns:a16="http://schemas.microsoft.com/office/drawing/2014/main" xmlns="" id="{7FB1039F-C239-4D1B-B33D-E122082F4363}"/>
              </a:ext>
            </a:extLst>
          </p:cNvPr>
          <p:cNvSpPr>
            <a:spLocks noGrp="1" noChangeArrowheads="1"/>
          </p:cNvSpPr>
          <p:nvPr>
            <p:ph type="title"/>
          </p:nvPr>
        </p:nvSpPr>
        <p:spPr/>
        <p:txBody>
          <a:bodyPr/>
          <a:lstStyle/>
          <a:p>
            <a:r>
              <a:rPr lang="zh-CN" altLang="en-US" dirty="0"/>
              <a:t>解决方案</a:t>
            </a:r>
          </a:p>
        </p:txBody>
      </p:sp>
      <p:sp>
        <p:nvSpPr>
          <p:cNvPr id="3" name="Rectangle 2">
            <a:extLst>
              <a:ext uri="{FF2B5EF4-FFF2-40B4-BE49-F238E27FC236}">
                <a16:creationId xmlns:a16="http://schemas.microsoft.com/office/drawing/2014/main" xmlns="" id="{3463D4CE-8E49-4AFE-A7BD-A37F73A2B986}"/>
              </a:ext>
            </a:extLst>
          </p:cNvPr>
          <p:cNvSpPr/>
          <p:nvPr/>
        </p:nvSpPr>
        <p:spPr>
          <a:xfrm>
            <a:off x="115269" y="1604798"/>
            <a:ext cx="5856651" cy="1195195"/>
          </a:xfrm>
          <a:prstGeom prst="rect">
            <a:avLst/>
          </a:prstGeom>
        </p:spPr>
        <p:txBody>
          <a:bodyPr wrap="square" lIns="121917" tIns="60958" rIns="121917" bIns="60958">
            <a:spAutoFit/>
          </a:bodyPr>
          <a:lstStyle/>
          <a:p>
            <a:pPr marL="380990" indent="-380990">
              <a:lnSpc>
                <a:spcPct val="150000"/>
              </a:lnSpc>
              <a:spcAft>
                <a:spcPts val="800"/>
              </a:spcAft>
              <a:buFont typeface="Arial" panose="020B0604020202020204" pitchFamily="34" charset="0"/>
              <a:buChar char="•"/>
            </a:pPr>
            <a:r>
              <a:rPr lang="zh-CN" altLang="zh-CN" sz="2100" dirty="0">
                <a:latin typeface="Calibri" panose="020F0502020204030204" pitchFamily="34" charset="0"/>
                <a:ea typeface="宋体" panose="02010600030101010101" pitchFamily="2" charset="-122"/>
                <a:cs typeface="Times New Roman" panose="02020603050405020304" pitchFamily="18" charset="0"/>
              </a:rPr>
              <a:t>面网格最小尺度为</a:t>
            </a:r>
            <a:r>
              <a:rPr lang="en-US" altLang="zh-CN" sz="2100" dirty="0">
                <a:latin typeface="Calibri" panose="020F0502020204030204" pitchFamily="34" charset="0"/>
                <a:ea typeface="宋体" panose="02010600030101010101" pitchFamily="2" charset="-122"/>
                <a:cs typeface="Times New Roman" panose="02020603050405020304" pitchFamily="18" charset="0"/>
              </a:rPr>
              <a:t>2mm</a:t>
            </a:r>
            <a:r>
              <a:rPr lang="zh-CN" altLang="zh-CN" sz="2100" dirty="0">
                <a:latin typeface="Calibri" panose="020F0502020204030204" pitchFamily="34" charset="0"/>
                <a:ea typeface="宋体" panose="02010600030101010101" pitchFamily="2" charset="-122"/>
                <a:cs typeface="Times New Roman" panose="02020603050405020304" pitchFamily="18" charset="0"/>
              </a:rPr>
              <a:t>，最大尺度为</a:t>
            </a:r>
            <a:r>
              <a:rPr lang="en-US" altLang="zh-CN" sz="2100" dirty="0">
                <a:latin typeface="Calibri" panose="020F0502020204030204" pitchFamily="34" charset="0"/>
                <a:ea typeface="宋体" panose="02010600030101010101" pitchFamily="2" charset="-122"/>
                <a:cs typeface="Times New Roman" panose="02020603050405020304" pitchFamily="18" charset="0"/>
              </a:rPr>
              <a:t>20mm</a:t>
            </a:r>
          </a:p>
          <a:p>
            <a:pPr marL="380990" indent="-380990">
              <a:lnSpc>
                <a:spcPct val="150000"/>
              </a:lnSpc>
              <a:spcAft>
                <a:spcPts val="800"/>
              </a:spcAft>
              <a:buFont typeface="Arial" panose="020B0604020202020204" pitchFamily="34" charset="0"/>
              <a:buChar char="•"/>
            </a:pPr>
            <a:r>
              <a:rPr lang="zh-CN" altLang="zh-CN" sz="2100" dirty="0">
                <a:latin typeface="Calibri" panose="020F0502020204030204" pitchFamily="34" charset="0"/>
                <a:ea typeface="宋体" panose="02010600030101010101" pitchFamily="2" charset="-122"/>
                <a:cs typeface="Times New Roman" panose="02020603050405020304" pitchFamily="18" charset="0"/>
              </a:rPr>
              <a:t>网格总数为</a:t>
            </a:r>
            <a:r>
              <a:rPr lang="en-US" altLang="zh-CN" sz="2100" dirty="0">
                <a:latin typeface="Calibri" panose="020F0502020204030204" pitchFamily="34" charset="0"/>
                <a:ea typeface="宋体" panose="02010600030101010101" pitchFamily="2" charset="-122"/>
                <a:cs typeface="Times New Roman" panose="02020603050405020304" pitchFamily="18" charset="0"/>
              </a:rPr>
              <a:t>145</a:t>
            </a:r>
            <a:r>
              <a:rPr lang="zh-CN" altLang="zh-CN" sz="2100" dirty="0">
                <a:latin typeface="Calibri" panose="020F0502020204030204" pitchFamily="34" charset="0"/>
                <a:ea typeface="宋体" panose="02010600030101010101" pitchFamily="2" charset="-122"/>
                <a:cs typeface="Times New Roman" panose="02020603050405020304" pitchFamily="18" charset="0"/>
              </a:rPr>
              <a:t>万</a:t>
            </a:r>
            <a:endParaRPr lang="zh-CN" altLang="en-US" sz="2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xmlns="" id="{9858A842-8223-4AD1-B2AB-3D80DF685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075" y="754645"/>
            <a:ext cx="3272292" cy="5760000"/>
          </a:xfrm>
          <a:prstGeom prst="rect">
            <a:avLst/>
          </a:prstGeom>
        </p:spPr>
      </p:pic>
      <p:sp>
        <p:nvSpPr>
          <p:cNvPr id="9" name="Rectangle 8">
            <a:extLst>
              <a:ext uri="{FF2B5EF4-FFF2-40B4-BE49-F238E27FC236}">
                <a16:creationId xmlns:a16="http://schemas.microsoft.com/office/drawing/2014/main" xmlns="" id="{131C5F53-B0AE-4D9E-8D5F-7E750122504C}"/>
              </a:ext>
            </a:extLst>
          </p:cNvPr>
          <p:cNvSpPr/>
          <p:nvPr/>
        </p:nvSpPr>
        <p:spPr>
          <a:xfrm>
            <a:off x="87340" y="729829"/>
            <a:ext cx="2456485" cy="451405"/>
          </a:xfrm>
          <a:prstGeom prst="rect">
            <a:avLst/>
          </a:prstGeom>
        </p:spPr>
        <p:txBody>
          <a:bodyPr wrap="none" lIns="121917" tIns="60958" rIns="121917" bIns="60958">
            <a:spAutoFit/>
          </a:bodyPr>
          <a:lstStyle/>
          <a:p>
            <a:pPr algn="ctr"/>
            <a:r>
              <a:rPr lang="en-US" altLang="zh-CN" sz="2100" dirty="0"/>
              <a:t>1. </a:t>
            </a:r>
            <a:r>
              <a:rPr lang="zh-CN" altLang="en-US" sz="2100" dirty="0"/>
              <a:t>球釜模型及网格</a:t>
            </a:r>
          </a:p>
        </p:txBody>
      </p:sp>
    </p:spTree>
    <p:extLst>
      <p:ext uri="{BB962C8B-B14F-4D97-AF65-F5344CB8AC3E}">
        <p14:creationId xmlns:p14="http://schemas.microsoft.com/office/powerpoint/2010/main" val="12225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nsys 2020 Innovation PPT Template-NEW">
  <a:themeElements>
    <a:clrScheme name="Ansys Color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ANSYS PPT">
      <a:majorFont>
        <a:latin typeface="Calibri Light"/>
        <a:ea typeface="微软雅黑 Light"/>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演示文稿1.pptx" id="{16F35BCE-DD0D-4A10-83D0-D62135824348}" vid="{047E49F7-2803-4368-AB50-5B69C9AADF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2A451304F884AA0A9DE559689DEF7" ma:contentTypeVersion="11" ma:contentTypeDescription="Create a new document." ma:contentTypeScope="" ma:versionID="75cfefe55c78e1bb134b860b9033e83f">
  <xsd:schema xmlns:xsd="http://www.w3.org/2001/XMLSchema" xmlns:xs="http://www.w3.org/2001/XMLSchema" xmlns:p="http://schemas.microsoft.com/office/2006/metadata/properties" xmlns:ns2="87432686-a69e-45ec-9e2a-431bcf265d7c" xmlns:ns3="6f4677ad-e76f-4c0a-93da-a06badbeca08" targetNamespace="http://schemas.microsoft.com/office/2006/metadata/properties" ma:root="true" ma:fieldsID="3d1229313d01b4bb3476dec5f853027a" ns2:_="" ns3:_="">
    <xsd:import namespace="87432686-a69e-45ec-9e2a-431bcf265d7c"/>
    <xsd:import namespace="6f4677ad-e76f-4c0a-93da-a06badbeca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x5b8c__x621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432686-a69e-45ec-9e2a-431bcf265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x5b8c__x6210_" ma:index="18" nillable="true" ma:displayName="完成" ma:default="0" ma:description="进度情况" ma:format="Dropdown" ma:internalName="_x5b8c__x6210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4677ad-e76f-4c0a-93da-a06badbeca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5b8c__x6210_ xmlns="87432686-a69e-45ec-9e2a-431bcf265d7c">false</_x5b8c__x6210_>
  </documentManagement>
</p:properties>
</file>

<file path=customXml/itemProps1.xml><?xml version="1.0" encoding="utf-8"?>
<ds:datastoreItem xmlns:ds="http://schemas.openxmlformats.org/officeDocument/2006/customXml" ds:itemID="{3633959E-9CA9-43D2-B491-CF5D648256DD}">
  <ds:schemaRefs>
    <ds:schemaRef ds:uri="http://schemas.microsoft.com/sharepoint/v3/contenttype/forms"/>
  </ds:schemaRefs>
</ds:datastoreItem>
</file>

<file path=customXml/itemProps2.xml><?xml version="1.0" encoding="utf-8"?>
<ds:datastoreItem xmlns:ds="http://schemas.openxmlformats.org/officeDocument/2006/customXml" ds:itemID="{89F5ADB9-E2CA-40C0-A641-1262BE8854FF}"/>
</file>

<file path=customXml/itemProps3.xml><?xml version="1.0" encoding="utf-8"?>
<ds:datastoreItem xmlns:ds="http://schemas.openxmlformats.org/officeDocument/2006/customXml" ds:itemID="{6775F703-F82F-4FC3-AC48-FD46C2622D23}">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schemas.openxmlformats.org/package/2006/metadata/core-properties"/>
    <ds:schemaRef ds:uri="ef833346-f83e-40f5-a0e1-5788cb232001"/>
    <ds:schemaRef ds:uri="7f20fa63-e241-4761-94ba-32b364e68bb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Ansys 2020 Innovation PPT Template-NEW</Template>
  <TotalTime>539</TotalTime>
  <Words>2496</Words>
  <Application>Microsoft Office PowerPoint</Application>
  <PresentationFormat>自定义</PresentationFormat>
  <Paragraphs>387</Paragraphs>
  <Slides>48</Slides>
  <Notes>28</Notes>
  <HiddenSlides>0</HiddenSlides>
  <MMClips>2</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52" baseType="lpstr">
      <vt:lpstr>Ansys 2020 Innovation PPT Template-NEW</vt:lpstr>
      <vt:lpstr>Microsoft 公式 3.0</vt:lpstr>
      <vt:lpstr>公式</vt:lpstr>
      <vt:lpstr>Equation.DSMT4</vt:lpstr>
      <vt:lpstr>PowerPoint 演示文稿</vt:lpstr>
      <vt:lpstr>PowerPoint 演示文稿</vt:lpstr>
      <vt:lpstr>PowerPoint 演示文稿</vt:lpstr>
      <vt:lpstr>仿真内容</vt:lpstr>
      <vt:lpstr>PowerPoint 演示文稿</vt:lpstr>
      <vt:lpstr>解决方案</vt:lpstr>
      <vt:lpstr>PowerPoint 演示文稿</vt:lpstr>
      <vt:lpstr>解决方案</vt:lpstr>
      <vt:lpstr>解决方案</vt:lpstr>
      <vt:lpstr>解决方案</vt:lpstr>
      <vt:lpstr>解决方案</vt:lpstr>
      <vt:lpstr>PowerPoint 演示文稿</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解决方案</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16</cp:revision>
  <dcterms:created xsi:type="dcterms:W3CDTF">2020-08-28T02:02:02Z</dcterms:created>
  <dcterms:modified xsi:type="dcterms:W3CDTF">2020-08-30T10:10:54Z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0x0101006DF2A451304F884AA0A9DE559689DEF7</vt:lpwstr>
  </property>
</Properties>
</file>